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8288000" cy="10287000"/>
  <p:notesSz cx="6858000" cy="9144000"/>
  <p:embeddedFontLst>
    <p:embeddedFont>
      <p:font typeface="Calibri" panose="020F0502020204030204" pitchFamily="34" charset="0"/>
      <p:regular r:id="rId26"/>
      <p:bold r:id="rId27"/>
      <p:italic r:id="rId28"/>
      <p:boldItalic r:id="rId29"/>
    </p:embeddedFont>
    <p:embeddedFont>
      <p:font typeface="Josefin Sans" panose="020F0502020204030204" pitchFamily="2" charset="-93"/>
      <p:regular r:id="rId30"/>
    </p:embeddedFont>
    <p:embeddedFont>
      <p:font typeface="Josefin Sans Bold" panose="020F0502020204030204" pitchFamily="2" charset="-93"/>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0" d="100"/>
          <a:sy n="50" d="100"/>
        </p:scale>
        <p:origin x="874"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G VAN PHUONG" userId="f21d9b9c-7f80-47e8-823f-56cfcdfbe11d" providerId="ADAL" clId="{E791B079-67BC-43B0-B522-9BD69019290E}"/>
    <pc:docChg chg="modSld">
      <pc:chgData name="DANG VAN PHUONG" userId="f21d9b9c-7f80-47e8-823f-56cfcdfbe11d" providerId="ADAL" clId="{E791B079-67BC-43B0-B522-9BD69019290E}" dt="2023-08-17T08:30:01.861" v="0" actId="1076"/>
      <pc:docMkLst>
        <pc:docMk/>
      </pc:docMkLst>
      <pc:sldChg chg="modSp mod">
        <pc:chgData name="DANG VAN PHUONG" userId="f21d9b9c-7f80-47e8-823f-56cfcdfbe11d" providerId="ADAL" clId="{E791B079-67BC-43B0-B522-9BD69019290E}" dt="2023-08-17T08:30:01.861" v="0" actId="1076"/>
        <pc:sldMkLst>
          <pc:docMk/>
          <pc:sldMk cId="0" sldId="256"/>
        </pc:sldMkLst>
        <pc:spChg chg="mod">
          <ac:chgData name="DANG VAN PHUONG" userId="f21d9b9c-7f80-47e8-823f-56cfcdfbe11d" providerId="ADAL" clId="{E791B079-67BC-43B0-B522-9BD69019290E}" dt="2023-08-17T08:30:01.861" v="0" actId="1076"/>
          <ac:spMkLst>
            <pc:docMk/>
            <pc:sldMk cId="0" sldId="256"/>
            <ac:spMk id="5" creationId="{00000000-0000-0000-0000-000000000000}"/>
          </ac:spMkLst>
        </pc:spChg>
      </pc:sldChg>
    </pc:docChg>
  </pc:docChgLst>
</pc:chgInfo>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9" Type="http://schemas.openxmlformats.org/officeDocument/2006/relationships/image" Target="../media/image6.svg"/></Relationships>
</file>

<file path=ppt/slides/_rels/slide1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10" Type="http://schemas.openxmlformats.org/officeDocument/2006/relationships/image" Target="../media/image27.png"/><Relationship Id="rId4" Type="http://schemas.openxmlformats.org/officeDocument/2006/relationships/image" Target="../media/image15.png"/><Relationship Id="rId9" Type="http://schemas.openxmlformats.org/officeDocument/2006/relationships/image" Target="../media/image6.svg"/></Relationships>
</file>

<file path=ppt/slides/_rels/slide1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10" Type="http://schemas.openxmlformats.org/officeDocument/2006/relationships/image" Target="../media/image28.png"/><Relationship Id="rId4" Type="http://schemas.openxmlformats.org/officeDocument/2006/relationships/image" Target="../media/image15.png"/><Relationship Id="rId9" Type="http://schemas.openxmlformats.org/officeDocument/2006/relationships/image" Target="../media/image6.svg"/></Relationships>
</file>

<file path=ppt/slides/_rels/slide1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10" Type="http://schemas.openxmlformats.org/officeDocument/2006/relationships/image" Target="../media/image29.png"/><Relationship Id="rId4" Type="http://schemas.openxmlformats.org/officeDocument/2006/relationships/image" Target="../media/image15.png"/><Relationship Id="rId9" Type="http://schemas.openxmlformats.org/officeDocument/2006/relationships/image" Target="../media/image6.sv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 Id="rId9" Type="http://schemas.openxmlformats.org/officeDocument/2006/relationships/image" Target="../media/image6.svg"/></Relationships>
</file>

<file path=ppt/slides/_rels/slide2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10" Type="http://schemas.openxmlformats.org/officeDocument/2006/relationships/image" Target="../media/image30.png"/><Relationship Id="rId4" Type="http://schemas.openxmlformats.org/officeDocument/2006/relationships/image" Target="../media/image15.png"/><Relationship Id="rId9" Type="http://schemas.openxmlformats.org/officeDocument/2006/relationships/image" Target="../media/image6.svg"/></Relationships>
</file>

<file path=ppt/slides/_rels/slide2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10" Type="http://schemas.openxmlformats.org/officeDocument/2006/relationships/image" Target="../media/image31.png"/><Relationship Id="rId4" Type="http://schemas.openxmlformats.org/officeDocument/2006/relationships/image" Target="../media/image15.png"/><Relationship Id="rId9" Type="http://schemas.openxmlformats.org/officeDocument/2006/relationships/image" Target="../media/image6.svg"/></Relationships>
</file>

<file path=ppt/slides/_rels/slide2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10" Type="http://schemas.openxmlformats.org/officeDocument/2006/relationships/image" Target="../media/image31.png"/><Relationship Id="rId4" Type="http://schemas.openxmlformats.org/officeDocument/2006/relationships/image" Target="../media/image15.png"/><Relationship Id="rId9" Type="http://schemas.openxmlformats.org/officeDocument/2006/relationships/image" Target="../media/image6.svg"/></Relationships>
</file>

<file path=ppt/slides/_rels/slide23.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svg"/><Relationship Id="rId7" Type="http://schemas.openxmlformats.org/officeDocument/2006/relationships/image" Target="../media/image35.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4.png"/><Relationship Id="rId11" Type="http://schemas.openxmlformats.org/officeDocument/2006/relationships/image" Target="../media/image12.svg"/><Relationship Id="rId5" Type="http://schemas.openxmlformats.org/officeDocument/2006/relationships/image" Target="../media/image16.svg"/><Relationship Id="rId10" Type="http://schemas.openxmlformats.org/officeDocument/2006/relationships/image" Target="../media/image11.png"/><Relationship Id="rId4" Type="http://schemas.openxmlformats.org/officeDocument/2006/relationships/image" Target="../media/image15.png"/><Relationship Id="rId9" Type="http://schemas.openxmlformats.org/officeDocument/2006/relationships/image" Target="../media/image8.svg"/></Relationships>
</file>

<file path=ppt/slides/_rels/slide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svg"/><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sv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svg"/><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B4B82"/>
        </a:solidFill>
        <a:effectLst/>
      </p:bgPr>
    </p:bg>
    <p:spTree>
      <p:nvGrpSpPr>
        <p:cNvPr id="1" name=""/>
        <p:cNvGrpSpPr/>
        <p:nvPr/>
      </p:nvGrpSpPr>
      <p:grpSpPr>
        <a:xfrm>
          <a:off x="0" y="0"/>
          <a:ext cx="0" cy="0"/>
          <a:chOff x="0" y="0"/>
          <a:chExt cx="0" cy="0"/>
        </a:xfrm>
      </p:grpSpPr>
      <p:grpSp>
        <p:nvGrpSpPr>
          <p:cNvPr id="2" name="Group 2"/>
          <p:cNvGrpSpPr/>
          <p:nvPr/>
        </p:nvGrpSpPr>
        <p:grpSpPr>
          <a:xfrm>
            <a:off x="8902445" y="2435109"/>
            <a:ext cx="10465310" cy="5416782"/>
            <a:chOff x="0" y="-71755"/>
            <a:chExt cx="13953747" cy="7222377"/>
          </a:xfrm>
        </p:grpSpPr>
        <p:sp>
          <p:nvSpPr>
            <p:cNvPr id="3" name="TextBox 3"/>
            <p:cNvSpPr txBox="1"/>
            <p:nvPr/>
          </p:nvSpPr>
          <p:spPr>
            <a:xfrm>
              <a:off x="0" y="1544594"/>
              <a:ext cx="12514074" cy="3013075"/>
            </a:xfrm>
            <a:prstGeom prst="rect">
              <a:avLst/>
            </a:prstGeom>
          </p:spPr>
          <p:txBody>
            <a:bodyPr lIns="0" tIns="0" rIns="0" bIns="0" rtlCol="0" anchor="t">
              <a:spAutoFit/>
            </a:bodyPr>
            <a:lstStyle/>
            <a:p>
              <a:pPr>
                <a:lnSpc>
                  <a:spcPts val="9300"/>
                </a:lnSpc>
              </a:pPr>
              <a:r>
                <a:rPr lang="en-US" sz="6000">
                  <a:solidFill>
                    <a:srgbClr val="F7B4A7"/>
                  </a:solidFill>
                  <a:latin typeface="Josefin Sans Bold"/>
                </a:rPr>
                <a:t>QUẢN LÝ ĐÀO TẠO TRUNG TÂM TIN HỌC</a:t>
              </a:r>
            </a:p>
          </p:txBody>
        </p:sp>
        <p:sp>
          <p:nvSpPr>
            <p:cNvPr id="4" name="TextBox 4"/>
            <p:cNvSpPr txBox="1"/>
            <p:nvPr/>
          </p:nvSpPr>
          <p:spPr>
            <a:xfrm>
              <a:off x="0" y="-71755"/>
              <a:ext cx="12514074" cy="676275"/>
            </a:xfrm>
            <a:prstGeom prst="rect">
              <a:avLst/>
            </a:prstGeom>
          </p:spPr>
          <p:txBody>
            <a:bodyPr lIns="0" tIns="0" rIns="0" bIns="0" rtlCol="0" anchor="t">
              <a:spAutoFit/>
            </a:bodyPr>
            <a:lstStyle/>
            <a:p>
              <a:pPr>
                <a:lnSpc>
                  <a:spcPts val="4200"/>
                </a:lnSpc>
              </a:pPr>
              <a:r>
                <a:rPr lang="en-US" sz="3000" spc="558">
                  <a:solidFill>
                    <a:srgbClr val="94DDDE"/>
                  </a:solidFill>
                  <a:latin typeface="Josefin Sans"/>
                </a:rPr>
                <a:t>NHÓM 2NPD</a:t>
              </a:r>
            </a:p>
          </p:txBody>
        </p:sp>
        <p:sp>
          <p:nvSpPr>
            <p:cNvPr id="5" name="TextBox 5"/>
            <p:cNvSpPr txBox="1"/>
            <p:nvPr/>
          </p:nvSpPr>
          <p:spPr>
            <a:xfrm>
              <a:off x="1439673" y="5589369"/>
              <a:ext cx="12514074" cy="1561253"/>
            </a:xfrm>
            <a:prstGeom prst="rect">
              <a:avLst/>
            </a:prstGeom>
          </p:spPr>
          <p:txBody>
            <a:bodyPr lIns="0" tIns="0" rIns="0" bIns="0" rtlCol="0" anchor="t">
              <a:spAutoFit/>
            </a:bodyPr>
            <a:lstStyle/>
            <a:p>
              <a:pPr>
                <a:lnSpc>
                  <a:spcPts val="4759"/>
                </a:lnSpc>
              </a:pPr>
              <a:r>
                <a:rPr lang="en-US" sz="3399">
                  <a:solidFill>
                    <a:srgbClr val="94DDDE"/>
                  </a:solidFill>
                  <a:latin typeface="Josefin Sans"/>
                </a:rPr>
                <a:t>Giảng viên hướng dẫn:</a:t>
              </a:r>
            </a:p>
            <a:p>
              <a:pPr>
                <a:lnSpc>
                  <a:spcPts val="4760"/>
                </a:lnSpc>
              </a:pPr>
              <a:r>
                <a:rPr lang="en-US" sz="3400">
                  <a:solidFill>
                    <a:srgbClr val="94DDDE"/>
                  </a:solidFill>
                  <a:latin typeface="Josefin Sans"/>
                </a:rPr>
                <a:t>ThS. Nguyễn Văn Thịnh</a:t>
              </a:r>
            </a:p>
          </p:txBody>
        </p:sp>
      </p:grpSp>
      <p:sp>
        <p:nvSpPr>
          <p:cNvPr id="6" name="Freeform 6"/>
          <p:cNvSpPr/>
          <p:nvPr/>
        </p:nvSpPr>
        <p:spPr>
          <a:xfrm>
            <a:off x="1182834" y="-1921745"/>
            <a:ext cx="6755642" cy="4114800"/>
          </a:xfrm>
          <a:custGeom>
            <a:avLst/>
            <a:gdLst/>
            <a:ahLst/>
            <a:cxnLst/>
            <a:rect l="l" t="t" r="r" b="b"/>
            <a:pathLst>
              <a:path w="6755642" h="4114800">
                <a:moveTo>
                  <a:pt x="0" y="0"/>
                </a:moveTo>
                <a:lnTo>
                  <a:pt x="6755642" y="0"/>
                </a:lnTo>
                <a:lnTo>
                  <a:pt x="675564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6303834" y="1790711"/>
            <a:ext cx="1194327" cy="2586142"/>
          </a:xfrm>
          <a:custGeom>
            <a:avLst/>
            <a:gdLst/>
            <a:ahLst/>
            <a:cxnLst/>
            <a:rect l="l" t="t" r="r" b="b"/>
            <a:pathLst>
              <a:path w="1194327" h="2586142">
                <a:moveTo>
                  <a:pt x="0" y="0"/>
                </a:moveTo>
                <a:lnTo>
                  <a:pt x="1194327" y="0"/>
                </a:lnTo>
                <a:lnTo>
                  <a:pt x="1194327" y="2586142"/>
                </a:lnTo>
                <a:lnTo>
                  <a:pt x="0" y="258614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flipH="1">
            <a:off x="2095190" y="2021154"/>
            <a:ext cx="5357753" cy="5591583"/>
          </a:xfrm>
          <a:custGeom>
            <a:avLst/>
            <a:gdLst/>
            <a:ahLst/>
            <a:cxnLst/>
            <a:rect l="l" t="t" r="r" b="b"/>
            <a:pathLst>
              <a:path w="5357753" h="5591583">
                <a:moveTo>
                  <a:pt x="5357753" y="0"/>
                </a:moveTo>
                <a:lnTo>
                  <a:pt x="0" y="0"/>
                </a:lnTo>
                <a:lnTo>
                  <a:pt x="0" y="5591582"/>
                </a:lnTo>
                <a:lnTo>
                  <a:pt x="5357753" y="5591582"/>
                </a:lnTo>
                <a:lnTo>
                  <a:pt x="5357753"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947148" y="1264426"/>
            <a:ext cx="3144039" cy="2440918"/>
          </a:xfrm>
          <a:custGeom>
            <a:avLst/>
            <a:gdLst/>
            <a:ahLst/>
            <a:cxnLst/>
            <a:rect l="l" t="t" r="r" b="b"/>
            <a:pathLst>
              <a:path w="3144039" h="2440918">
                <a:moveTo>
                  <a:pt x="0" y="0"/>
                </a:moveTo>
                <a:lnTo>
                  <a:pt x="3144040" y="0"/>
                </a:lnTo>
                <a:lnTo>
                  <a:pt x="3144040" y="2440918"/>
                </a:lnTo>
                <a:lnTo>
                  <a:pt x="0" y="244091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0" name="Freeform 10"/>
          <p:cNvSpPr/>
          <p:nvPr/>
        </p:nvSpPr>
        <p:spPr>
          <a:xfrm>
            <a:off x="624872" y="5005800"/>
            <a:ext cx="1894295" cy="4252500"/>
          </a:xfrm>
          <a:custGeom>
            <a:avLst/>
            <a:gdLst/>
            <a:ahLst/>
            <a:cxnLst/>
            <a:rect l="l" t="t" r="r" b="b"/>
            <a:pathLst>
              <a:path w="1894295" h="4252500">
                <a:moveTo>
                  <a:pt x="0" y="0"/>
                </a:moveTo>
                <a:lnTo>
                  <a:pt x="1894295" y="0"/>
                </a:lnTo>
                <a:lnTo>
                  <a:pt x="1894295" y="4252500"/>
                </a:lnTo>
                <a:lnTo>
                  <a:pt x="0" y="425250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1" name="Freeform 11"/>
          <p:cNvSpPr/>
          <p:nvPr/>
        </p:nvSpPr>
        <p:spPr>
          <a:xfrm>
            <a:off x="4011803" y="7612736"/>
            <a:ext cx="3486358" cy="4114800"/>
          </a:xfrm>
          <a:custGeom>
            <a:avLst/>
            <a:gdLst/>
            <a:ahLst/>
            <a:cxnLst/>
            <a:rect l="l" t="t" r="r" b="b"/>
            <a:pathLst>
              <a:path w="3486358" h="4114800">
                <a:moveTo>
                  <a:pt x="0" y="0"/>
                </a:moveTo>
                <a:lnTo>
                  <a:pt x="3486358" y="0"/>
                </a:lnTo>
                <a:lnTo>
                  <a:pt x="3486358" y="4114800"/>
                </a:lnTo>
                <a:lnTo>
                  <a:pt x="0" y="41148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B4B82"/>
        </a:solidFill>
        <a:effectLst/>
      </p:bgPr>
    </p:bg>
    <p:spTree>
      <p:nvGrpSpPr>
        <p:cNvPr id="1" name=""/>
        <p:cNvGrpSpPr/>
        <p:nvPr/>
      </p:nvGrpSpPr>
      <p:grpSpPr>
        <a:xfrm>
          <a:off x="0" y="0"/>
          <a:ext cx="0" cy="0"/>
          <a:chOff x="0" y="0"/>
          <a:chExt cx="0" cy="0"/>
        </a:xfrm>
      </p:grpSpPr>
      <p:sp>
        <p:nvSpPr>
          <p:cNvPr id="2" name="TextBox 2"/>
          <p:cNvSpPr txBox="1"/>
          <p:nvPr/>
        </p:nvSpPr>
        <p:spPr>
          <a:xfrm>
            <a:off x="737096" y="1369347"/>
            <a:ext cx="7529933" cy="990600"/>
          </a:xfrm>
          <a:prstGeom prst="rect">
            <a:avLst/>
          </a:prstGeom>
        </p:spPr>
        <p:txBody>
          <a:bodyPr lIns="0" tIns="0" rIns="0" bIns="0" rtlCol="0" anchor="t">
            <a:spAutoFit/>
          </a:bodyPr>
          <a:lstStyle/>
          <a:p>
            <a:pPr>
              <a:lnSpc>
                <a:spcPts val="7680"/>
              </a:lnSpc>
            </a:pPr>
            <a:r>
              <a:rPr lang="en-US" sz="6400">
                <a:solidFill>
                  <a:srgbClr val="94DDDE"/>
                </a:solidFill>
                <a:latin typeface="Josefin Sans Bold"/>
              </a:rPr>
              <a:t>Mô tả các thực thể</a:t>
            </a:r>
          </a:p>
        </p:txBody>
      </p:sp>
      <p:sp>
        <p:nvSpPr>
          <p:cNvPr id="3" name="TextBox 3"/>
          <p:cNvSpPr txBox="1"/>
          <p:nvPr/>
        </p:nvSpPr>
        <p:spPr>
          <a:xfrm>
            <a:off x="737096" y="2571496"/>
            <a:ext cx="5297911" cy="1053084"/>
          </a:xfrm>
          <a:prstGeom prst="rect">
            <a:avLst/>
          </a:prstGeom>
        </p:spPr>
        <p:txBody>
          <a:bodyPr lIns="0" tIns="0" rIns="0" bIns="0" rtlCol="0" anchor="t">
            <a:spAutoFit/>
          </a:bodyPr>
          <a:lstStyle/>
          <a:p>
            <a:pPr>
              <a:lnSpc>
                <a:spcPts val="4262"/>
              </a:lnSpc>
            </a:pPr>
            <a:r>
              <a:rPr lang="en-US" sz="2899" spc="579">
                <a:solidFill>
                  <a:srgbClr val="94DDDE"/>
                </a:solidFill>
                <a:latin typeface="Josefin Sans"/>
              </a:rPr>
              <a:t>TỔNG HỢP DỮ LIỆU, ĐẢM BẢO HIỆU SUẤT </a:t>
            </a:r>
          </a:p>
        </p:txBody>
      </p:sp>
      <p:grpSp>
        <p:nvGrpSpPr>
          <p:cNvPr id="4" name="Group 4"/>
          <p:cNvGrpSpPr/>
          <p:nvPr/>
        </p:nvGrpSpPr>
        <p:grpSpPr>
          <a:xfrm>
            <a:off x="9144000" y="1388397"/>
            <a:ext cx="7714897" cy="1713132"/>
            <a:chOff x="0" y="0"/>
            <a:chExt cx="10286529" cy="2284176"/>
          </a:xfrm>
        </p:grpSpPr>
        <p:sp>
          <p:nvSpPr>
            <p:cNvPr id="5" name="TextBox 5"/>
            <p:cNvSpPr txBox="1"/>
            <p:nvPr/>
          </p:nvSpPr>
          <p:spPr>
            <a:xfrm>
              <a:off x="0" y="-66675"/>
              <a:ext cx="10286529" cy="676275"/>
            </a:xfrm>
            <a:prstGeom prst="rect">
              <a:avLst/>
            </a:prstGeom>
          </p:spPr>
          <p:txBody>
            <a:bodyPr lIns="0" tIns="0" rIns="0" bIns="0" rtlCol="0" anchor="t">
              <a:spAutoFit/>
            </a:bodyPr>
            <a:lstStyle/>
            <a:p>
              <a:pPr>
                <a:lnSpc>
                  <a:spcPts val="4200"/>
                </a:lnSpc>
              </a:pPr>
              <a:r>
                <a:rPr lang="en-US" sz="3000">
                  <a:solidFill>
                    <a:srgbClr val="94DDDE"/>
                  </a:solidFill>
                  <a:latin typeface="Josefin Sans Bold"/>
                </a:rPr>
                <a:t>d. Học viên</a:t>
              </a:r>
            </a:p>
          </p:txBody>
        </p:sp>
        <p:sp>
          <p:nvSpPr>
            <p:cNvPr id="6" name="TextBox 6"/>
            <p:cNvSpPr txBox="1"/>
            <p:nvPr/>
          </p:nvSpPr>
          <p:spPr>
            <a:xfrm>
              <a:off x="0" y="917021"/>
              <a:ext cx="10286529" cy="138747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FEFEFE"/>
                  </a:solidFill>
                  <a:latin typeface="Josefin Sans"/>
                </a:rPr>
                <a:t>Đại diện cho các học viên tham gia khóa học. </a:t>
              </a:r>
            </a:p>
          </p:txBody>
        </p:sp>
      </p:grpSp>
      <p:grpSp>
        <p:nvGrpSpPr>
          <p:cNvPr id="7" name="Group 7"/>
          <p:cNvGrpSpPr/>
          <p:nvPr/>
        </p:nvGrpSpPr>
        <p:grpSpPr>
          <a:xfrm>
            <a:off x="9144000" y="3624580"/>
            <a:ext cx="7714897" cy="1715672"/>
            <a:chOff x="0" y="0"/>
            <a:chExt cx="10286529" cy="2287563"/>
          </a:xfrm>
        </p:grpSpPr>
        <p:sp>
          <p:nvSpPr>
            <p:cNvPr id="8" name="TextBox 8"/>
            <p:cNvSpPr txBox="1"/>
            <p:nvPr/>
          </p:nvSpPr>
          <p:spPr>
            <a:xfrm>
              <a:off x="0" y="-66675"/>
              <a:ext cx="10286529" cy="676275"/>
            </a:xfrm>
            <a:prstGeom prst="rect">
              <a:avLst/>
            </a:prstGeom>
          </p:spPr>
          <p:txBody>
            <a:bodyPr lIns="0" tIns="0" rIns="0" bIns="0" rtlCol="0" anchor="t">
              <a:spAutoFit/>
            </a:bodyPr>
            <a:lstStyle/>
            <a:p>
              <a:pPr>
                <a:lnSpc>
                  <a:spcPts val="4200"/>
                </a:lnSpc>
              </a:pPr>
              <a:r>
                <a:rPr lang="en-US" sz="3000">
                  <a:solidFill>
                    <a:srgbClr val="94DDDE"/>
                  </a:solidFill>
                  <a:latin typeface="Josefin Sans Bold"/>
                </a:rPr>
                <a:t>e. Giáo viên</a:t>
              </a:r>
            </a:p>
          </p:txBody>
        </p:sp>
        <p:sp>
          <p:nvSpPr>
            <p:cNvPr id="9" name="TextBox 9"/>
            <p:cNvSpPr txBox="1"/>
            <p:nvPr/>
          </p:nvSpPr>
          <p:spPr>
            <a:xfrm>
              <a:off x="0" y="920408"/>
              <a:ext cx="10286529" cy="138747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FEFEFE"/>
                  </a:solidFill>
                  <a:latin typeface="Josefin Sans"/>
                </a:rPr>
                <a:t>Đại diện cho các Giáo viên tham gia giảng dạy. </a:t>
              </a:r>
            </a:p>
          </p:txBody>
        </p:sp>
      </p:grpSp>
      <p:grpSp>
        <p:nvGrpSpPr>
          <p:cNvPr id="10" name="Group 10"/>
          <p:cNvGrpSpPr/>
          <p:nvPr/>
        </p:nvGrpSpPr>
        <p:grpSpPr>
          <a:xfrm>
            <a:off x="9144000" y="5864127"/>
            <a:ext cx="7714897" cy="1713132"/>
            <a:chOff x="0" y="0"/>
            <a:chExt cx="10286529" cy="2284176"/>
          </a:xfrm>
        </p:grpSpPr>
        <p:sp>
          <p:nvSpPr>
            <p:cNvPr id="11" name="TextBox 11"/>
            <p:cNvSpPr txBox="1"/>
            <p:nvPr/>
          </p:nvSpPr>
          <p:spPr>
            <a:xfrm>
              <a:off x="0" y="-66675"/>
              <a:ext cx="10286529" cy="676275"/>
            </a:xfrm>
            <a:prstGeom prst="rect">
              <a:avLst/>
            </a:prstGeom>
          </p:spPr>
          <p:txBody>
            <a:bodyPr lIns="0" tIns="0" rIns="0" bIns="0" rtlCol="0" anchor="t">
              <a:spAutoFit/>
            </a:bodyPr>
            <a:lstStyle/>
            <a:p>
              <a:pPr>
                <a:lnSpc>
                  <a:spcPts val="4200"/>
                </a:lnSpc>
              </a:pPr>
              <a:r>
                <a:rPr lang="en-US" sz="3000">
                  <a:solidFill>
                    <a:srgbClr val="94DDDE"/>
                  </a:solidFill>
                  <a:latin typeface="Josefin Sans Bold"/>
                </a:rPr>
                <a:t>f. Phòng học</a:t>
              </a:r>
            </a:p>
          </p:txBody>
        </p:sp>
        <p:sp>
          <p:nvSpPr>
            <p:cNvPr id="12" name="TextBox 12"/>
            <p:cNvSpPr txBox="1"/>
            <p:nvPr/>
          </p:nvSpPr>
          <p:spPr>
            <a:xfrm>
              <a:off x="0" y="917021"/>
              <a:ext cx="10286529" cy="138747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FEFEFE"/>
                  </a:solidFill>
                  <a:latin typeface="Josefin Sans"/>
                </a:rPr>
                <a:t>Đại diện cho các phòng học được sử dụng để tổ chức các lớp học. </a:t>
              </a:r>
            </a:p>
          </p:txBody>
        </p:sp>
      </p:grpSp>
      <p:grpSp>
        <p:nvGrpSpPr>
          <p:cNvPr id="13" name="Group 13"/>
          <p:cNvGrpSpPr/>
          <p:nvPr/>
        </p:nvGrpSpPr>
        <p:grpSpPr>
          <a:xfrm>
            <a:off x="9144000" y="8101134"/>
            <a:ext cx="7714897" cy="1715672"/>
            <a:chOff x="0" y="0"/>
            <a:chExt cx="10286529" cy="2287563"/>
          </a:xfrm>
        </p:grpSpPr>
        <p:sp>
          <p:nvSpPr>
            <p:cNvPr id="14" name="TextBox 14"/>
            <p:cNvSpPr txBox="1"/>
            <p:nvPr/>
          </p:nvSpPr>
          <p:spPr>
            <a:xfrm>
              <a:off x="0" y="-66675"/>
              <a:ext cx="10286529" cy="676275"/>
            </a:xfrm>
            <a:prstGeom prst="rect">
              <a:avLst/>
            </a:prstGeom>
          </p:spPr>
          <p:txBody>
            <a:bodyPr lIns="0" tIns="0" rIns="0" bIns="0" rtlCol="0" anchor="t">
              <a:spAutoFit/>
            </a:bodyPr>
            <a:lstStyle/>
            <a:p>
              <a:pPr>
                <a:lnSpc>
                  <a:spcPts val="4200"/>
                </a:lnSpc>
              </a:pPr>
              <a:r>
                <a:rPr lang="en-US" sz="3000">
                  <a:solidFill>
                    <a:srgbClr val="94DDDE"/>
                  </a:solidFill>
                  <a:latin typeface="Josefin Sans Bold"/>
                </a:rPr>
                <a:t>g. Điểm</a:t>
              </a:r>
            </a:p>
          </p:txBody>
        </p:sp>
        <p:sp>
          <p:nvSpPr>
            <p:cNvPr id="15" name="TextBox 15"/>
            <p:cNvSpPr txBox="1"/>
            <p:nvPr/>
          </p:nvSpPr>
          <p:spPr>
            <a:xfrm>
              <a:off x="0" y="920408"/>
              <a:ext cx="10286529" cy="138747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FEFEFE"/>
                  </a:solidFill>
                  <a:latin typeface="Josefin Sans"/>
                </a:rPr>
                <a:t>Đại diện cho kết quả điểm số của học viên trong mỗi khóa học.</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618765" y="4543006"/>
          <a:ext cx="8163765" cy="3909430"/>
        </p:xfrm>
        <a:graphic>
          <a:graphicData uri="http://schemas.openxmlformats.org/drawingml/2006/table">
            <a:tbl>
              <a:tblPr/>
              <a:tblGrid>
                <a:gridCol w="786101">
                  <a:extLst>
                    <a:ext uri="{9D8B030D-6E8A-4147-A177-3AD203B41FA5}">
                      <a16:colId xmlns:a16="http://schemas.microsoft.com/office/drawing/2014/main" val="20000"/>
                    </a:ext>
                  </a:extLst>
                </a:gridCol>
                <a:gridCol w="1574585">
                  <a:extLst>
                    <a:ext uri="{9D8B030D-6E8A-4147-A177-3AD203B41FA5}">
                      <a16:colId xmlns:a16="http://schemas.microsoft.com/office/drawing/2014/main" val="20001"/>
                    </a:ext>
                  </a:extLst>
                </a:gridCol>
                <a:gridCol w="1949304">
                  <a:extLst>
                    <a:ext uri="{9D8B030D-6E8A-4147-A177-3AD203B41FA5}">
                      <a16:colId xmlns:a16="http://schemas.microsoft.com/office/drawing/2014/main" val="20002"/>
                    </a:ext>
                  </a:extLst>
                </a:gridCol>
                <a:gridCol w="2122513">
                  <a:extLst>
                    <a:ext uri="{9D8B030D-6E8A-4147-A177-3AD203B41FA5}">
                      <a16:colId xmlns:a16="http://schemas.microsoft.com/office/drawing/2014/main" val="20003"/>
                    </a:ext>
                  </a:extLst>
                </a:gridCol>
                <a:gridCol w="911794">
                  <a:extLst>
                    <a:ext uri="{9D8B030D-6E8A-4147-A177-3AD203B41FA5}">
                      <a16:colId xmlns:a16="http://schemas.microsoft.com/office/drawing/2014/main" val="20004"/>
                    </a:ext>
                  </a:extLst>
                </a:gridCol>
                <a:gridCol w="819468">
                  <a:extLst>
                    <a:ext uri="{9D8B030D-6E8A-4147-A177-3AD203B41FA5}">
                      <a16:colId xmlns:a16="http://schemas.microsoft.com/office/drawing/2014/main" val="20005"/>
                    </a:ext>
                  </a:extLst>
                </a:gridCol>
              </a:tblGrid>
              <a:tr h="765731">
                <a:tc gridSpan="6">
                  <a:txBody>
                    <a:bodyPr/>
                    <a:lstStyle/>
                    <a:p>
                      <a:pPr algn="ctr">
                        <a:lnSpc>
                          <a:spcPts val="2940"/>
                        </a:lnSpc>
                        <a:defRPr/>
                      </a:pPr>
                      <a:r>
                        <a:rPr lang="en-US" sz="2100">
                          <a:solidFill>
                            <a:srgbClr val="2B4B82"/>
                          </a:solidFill>
                          <a:latin typeface="Josefin Sans"/>
                        </a:rPr>
                        <a:t>Tên thực thể: KHOAHOC</a:t>
                      </a:r>
                      <a:r>
                        <a:rPr lang="en-US" sz="21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KHOAHOC</a:t>
                      </a:r>
                      <a:r>
                        <a:rPr lang="en-US" sz="21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KHOAHOC</a:t>
                      </a:r>
                      <a:r>
                        <a:rPr lang="en-US" sz="21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KHOAHOC</a:t>
                      </a:r>
                      <a:r>
                        <a:rPr lang="en-US" sz="21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KHOAHOC</a:t>
                      </a:r>
                      <a:r>
                        <a:rPr lang="en-US" sz="21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KHOAHOC</a:t>
                      </a:r>
                      <a:r>
                        <a:rPr lang="en-US" sz="21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extLst>
                  <a:ext uri="{0D108BD9-81ED-4DB2-BD59-A6C34878D82A}">
                    <a16:rowId xmlns:a16="http://schemas.microsoft.com/office/drawing/2014/main" val="10000"/>
                  </a:ext>
                </a:extLst>
              </a:tr>
              <a:tr h="765731">
                <a:tc>
                  <a:txBody>
                    <a:bodyPr/>
                    <a:lstStyle/>
                    <a:p>
                      <a:pPr algn="ctr">
                        <a:lnSpc>
                          <a:spcPts val="2940"/>
                        </a:lnSpc>
                        <a:defRPr/>
                      </a:pPr>
                      <a:r>
                        <a:rPr lang="en-US" sz="2100">
                          <a:solidFill>
                            <a:srgbClr val="000000"/>
                          </a:solidFill>
                          <a:latin typeface="Josefin Sans"/>
                        </a:rPr>
                        <a:t>STT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Thuộc tính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Diễn giải</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Miền giá trị</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P</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U</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765731">
                <a:tc>
                  <a:txBody>
                    <a:bodyPr/>
                    <a:lstStyle/>
                    <a:p>
                      <a:pPr algn="ctr">
                        <a:lnSpc>
                          <a:spcPts val="2940"/>
                        </a:lnSpc>
                        <a:defRPr/>
                      </a:pPr>
                      <a:r>
                        <a:rPr lang="en-US" sz="2100">
                          <a:solidFill>
                            <a:srgbClr val="000000"/>
                          </a:solidFill>
                          <a:latin typeface="Josefin Sans"/>
                        </a:rPr>
                        <a:t>1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 MAKH</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Mã khoá học</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Char(4)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X</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765731">
                <a:tc>
                  <a:txBody>
                    <a:bodyPr/>
                    <a:lstStyle/>
                    <a:p>
                      <a:pPr algn="ctr">
                        <a:lnSpc>
                          <a:spcPts val="2940"/>
                        </a:lnSpc>
                        <a:defRPr/>
                      </a:pPr>
                      <a:r>
                        <a:rPr lang="en-US" sz="2100">
                          <a:solidFill>
                            <a:srgbClr val="000000"/>
                          </a:solidFill>
                          <a:latin typeface="Josefin Sans"/>
                        </a:rPr>
                        <a:t>2</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TENKH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Tên khoá học</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Nvarchar(50)</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X</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846505">
                <a:tc>
                  <a:txBody>
                    <a:bodyPr/>
                    <a:lstStyle/>
                    <a:p>
                      <a:pPr algn="ctr">
                        <a:lnSpc>
                          <a:spcPts val="2940"/>
                        </a:lnSpc>
                        <a:defRPr/>
                      </a:pPr>
                      <a:r>
                        <a:rPr lang="en-US" sz="2100">
                          <a:solidFill>
                            <a:srgbClr val="000000"/>
                          </a:solidFill>
                          <a:latin typeface="Josefin Sans"/>
                        </a:rPr>
                        <a:t>3</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GHICHU</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Ghi chú</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Nvarchar(100)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aphicFrame>
        <p:nvGraphicFramePr>
          <p:cNvPr id="3" name="Table 3"/>
          <p:cNvGraphicFramePr>
            <a:graphicFrameLocks noGrp="1"/>
          </p:cNvGraphicFramePr>
          <p:nvPr/>
        </p:nvGraphicFramePr>
        <p:xfrm>
          <a:off x="8985902" y="2992521"/>
          <a:ext cx="9076328" cy="3295650"/>
        </p:xfrm>
        <a:graphic>
          <a:graphicData uri="http://schemas.openxmlformats.org/drawingml/2006/table">
            <a:tbl>
              <a:tblPr/>
              <a:tblGrid>
                <a:gridCol w="831808">
                  <a:extLst>
                    <a:ext uri="{9D8B030D-6E8A-4147-A177-3AD203B41FA5}">
                      <a16:colId xmlns:a16="http://schemas.microsoft.com/office/drawing/2014/main" val="20000"/>
                    </a:ext>
                  </a:extLst>
                </a:gridCol>
                <a:gridCol w="2375739">
                  <a:extLst>
                    <a:ext uri="{9D8B030D-6E8A-4147-A177-3AD203B41FA5}">
                      <a16:colId xmlns:a16="http://schemas.microsoft.com/office/drawing/2014/main" val="20001"/>
                    </a:ext>
                  </a:extLst>
                </a:gridCol>
                <a:gridCol w="2185717">
                  <a:extLst>
                    <a:ext uri="{9D8B030D-6E8A-4147-A177-3AD203B41FA5}">
                      <a16:colId xmlns:a16="http://schemas.microsoft.com/office/drawing/2014/main" val="20002"/>
                    </a:ext>
                  </a:extLst>
                </a:gridCol>
                <a:gridCol w="2043200">
                  <a:extLst>
                    <a:ext uri="{9D8B030D-6E8A-4147-A177-3AD203B41FA5}">
                      <a16:colId xmlns:a16="http://schemas.microsoft.com/office/drawing/2014/main" val="20003"/>
                    </a:ext>
                  </a:extLst>
                </a:gridCol>
                <a:gridCol w="828876">
                  <a:extLst>
                    <a:ext uri="{9D8B030D-6E8A-4147-A177-3AD203B41FA5}">
                      <a16:colId xmlns:a16="http://schemas.microsoft.com/office/drawing/2014/main" val="20004"/>
                    </a:ext>
                  </a:extLst>
                </a:gridCol>
                <a:gridCol w="810988">
                  <a:extLst>
                    <a:ext uri="{9D8B030D-6E8A-4147-A177-3AD203B41FA5}">
                      <a16:colId xmlns:a16="http://schemas.microsoft.com/office/drawing/2014/main" val="20005"/>
                    </a:ext>
                  </a:extLst>
                </a:gridCol>
              </a:tblGrid>
              <a:tr h="823912">
                <a:tc gridSpan="6">
                  <a:txBody>
                    <a:bodyPr/>
                    <a:lstStyle/>
                    <a:p>
                      <a:pPr algn="ctr">
                        <a:lnSpc>
                          <a:spcPts val="2940"/>
                        </a:lnSpc>
                        <a:defRPr/>
                      </a:pPr>
                      <a:r>
                        <a:rPr lang="en-US" sz="2100">
                          <a:solidFill>
                            <a:srgbClr val="2B4B82"/>
                          </a:solidFill>
                          <a:latin typeface="Josefin Sans"/>
                        </a:rPr>
                        <a:t>Tên thực thể: TAIKHOAN</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TAIKHOAN</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TAIKHOAN</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TAIKHOAN</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TAIKHOAN</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940"/>
                        </a:lnSpc>
                        <a:defRPr/>
                      </a:pPr>
                      <a:r>
                        <a:rPr lang="en-US" sz="2100">
                          <a:solidFill>
                            <a:srgbClr val="2B4B82"/>
                          </a:solidFill>
                          <a:latin typeface="Josefin Sans"/>
                        </a:rPr>
                        <a:t>Tên thực thể: TAIKHOAN</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extLst>
                  <a:ext uri="{0D108BD9-81ED-4DB2-BD59-A6C34878D82A}">
                    <a16:rowId xmlns:a16="http://schemas.microsoft.com/office/drawing/2014/main" val="10000"/>
                  </a:ext>
                </a:extLst>
              </a:tr>
              <a:tr h="823913">
                <a:tc>
                  <a:txBody>
                    <a:bodyPr/>
                    <a:lstStyle/>
                    <a:p>
                      <a:pPr algn="ctr">
                        <a:lnSpc>
                          <a:spcPts val="2940"/>
                        </a:lnSpc>
                        <a:defRPr/>
                      </a:pPr>
                      <a:r>
                        <a:rPr lang="en-US" sz="2100">
                          <a:solidFill>
                            <a:srgbClr val="000000"/>
                          </a:solidFill>
                          <a:latin typeface="Josefin Sans"/>
                        </a:rPr>
                        <a:t>STT</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Thuộc tính</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Diễn giải</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Miền giá trị</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P</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U</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823913">
                <a:tc>
                  <a:txBody>
                    <a:bodyPr/>
                    <a:lstStyle/>
                    <a:p>
                      <a:pPr algn="ctr">
                        <a:lnSpc>
                          <a:spcPts val="2940"/>
                        </a:lnSpc>
                        <a:defRPr/>
                      </a:pPr>
                      <a:r>
                        <a:rPr lang="en-US" sz="2100">
                          <a:solidFill>
                            <a:srgbClr val="000000"/>
                          </a:solidFill>
                          <a:latin typeface="Josefin Sans"/>
                        </a:rPr>
                        <a:t>1</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MADANGNHAP</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Mã đăng nhập</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Char(4)</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X</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 </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823913">
                <a:tc>
                  <a:txBody>
                    <a:bodyPr/>
                    <a:lstStyle/>
                    <a:p>
                      <a:pPr algn="ctr">
                        <a:lnSpc>
                          <a:spcPts val="2940"/>
                        </a:lnSpc>
                        <a:defRPr/>
                      </a:pPr>
                      <a:r>
                        <a:rPr lang="en-US" sz="2100">
                          <a:solidFill>
                            <a:srgbClr val="000000"/>
                          </a:solidFill>
                          <a:latin typeface="Josefin Sans"/>
                        </a:rPr>
                        <a:t>2</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MATKHAU</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Mật khẩu</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Nvarchar(10)</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Josefin Sans"/>
                        </a:rPr>
                        <a:t> </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477"/>
                        </a:lnSpc>
                        <a:defRPr/>
                      </a:pPr>
                      <a:r>
                        <a:rPr lang="en-US" sz="2100">
                          <a:solidFill>
                            <a:srgbClr val="000000"/>
                          </a:solidFill>
                          <a:latin typeface="Josefin Sans"/>
                        </a:rPr>
                        <a:t>X</a:t>
                      </a:r>
                      <a:endParaRPr lang="en-US" sz="1100"/>
                    </a:p>
                  </a:txBody>
                  <a:tcPr marL="161925" marR="161925" marT="161925" marB="16192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4" name="TextBox 4"/>
          <p:cNvSpPr txBox="1"/>
          <p:nvPr/>
        </p:nvSpPr>
        <p:spPr>
          <a:xfrm>
            <a:off x="5767547" y="1047750"/>
            <a:ext cx="6752906" cy="713232"/>
          </a:xfrm>
          <a:prstGeom prst="rect">
            <a:avLst/>
          </a:prstGeom>
        </p:spPr>
        <p:txBody>
          <a:bodyPr lIns="0" tIns="0" rIns="0" bIns="0" rtlCol="0" anchor="t">
            <a:spAutoFit/>
          </a:bodyPr>
          <a:lstStyle/>
          <a:p>
            <a:pPr marL="0" lvl="0" indent="0" algn="l">
              <a:lnSpc>
                <a:spcPts val="5528"/>
              </a:lnSpc>
              <a:spcBef>
                <a:spcPct val="0"/>
              </a:spcBef>
            </a:pPr>
            <a:r>
              <a:rPr lang="en-US" sz="4850" spc="-53">
                <a:solidFill>
                  <a:srgbClr val="2B4B82"/>
                </a:solidFill>
                <a:latin typeface="Josefin Sans Bold"/>
              </a:rPr>
              <a:t>Mô tả chi tiết thực thể</a:t>
            </a:r>
          </a:p>
        </p:txBody>
      </p:sp>
      <p:sp>
        <p:nvSpPr>
          <p:cNvPr id="5" name="TextBox 5"/>
          <p:cNvSpPr txBox="1"/>
          <p:nvPr/>
        </p:nvSpPr>
        <p:spPr>
          <a:xfrm>
            <a:off x="1629022" y="2174795"/>
            <a:ext cx="6869073" cy="742950"/>
          </a:xfrm>
          <a:prstGeom prst="rect">
            <a:avLst/>
          </a:prstGeom>
        </p:spPr>
        <p:txBody>
          <a:bodyPr lIns="0" tIns="0" rIns="0" bIns="0" rtlCol="0" anchor="t">
            <a:spAutoFit/>
          </a:bodyPr>
          <a:lstStyle/>
          <a:p>
            <a:pPr>
              <a:lnSpc>
                <a:spcPts val="2999"/>
              </a:lnSpc>
              <a:spcBef>
                <a:spcPct val="0"/>
              </a:spcBef>
            </a:pPr>
            <a:r>
              <a:rPr lang="en-US" sz="2499">
                <a:solidFill>
                  <a:srgbClr val="2B4B82"/>
                </a:solidFill>
                <a:latin typeface="Josefin Sans Bold"/>
              </a:rPr>
              <a:t>P: Primary key (Khoá chính)</a:t>
            </a:r>
          </a:p>
          <a:p>
            <a:pPr>
              <a:lnSpc>
                <a:spcPts val="2999"/>
              </a:lnSpc>
              <a:spcBef>
                <a:spcPct val="0"/>
              </a:spcBef>
            </a:pPr>
            <a:r>
              <a:rPr lang="en-US" sz="2499">
                <a:solidFill>
                  <a:srgbClr val="2B4B82"/>
                </a:solidFill>
                <a:latin typeface="Josefin Sans Bold"/>
              </a:rPr>
              <a:t>U: Unique key, caddidate key (Khoá chỉ định)</a:t>
            </a:r>
          </a:p>
        </p:txBody>
      </p:sp>
      <p:graphicFrame>
        <p:nvGraphicFramePr>
          <p:cNvPr id="6" name="Table 6"/>
          <p:cNvGraphicFramePr>
            <a:graphicFrameLocks noGrp="1"/>
          </p:cNvGraphicFramePr>
          <p:nvPr/>
        </p:nvGraphicFramePr>
        <p:xfrm>
          <a:off x="8985902" y="6497721"/>
          <a:ext cx="9076328" cy="3700076"/>
        </p:xfrm>
        <a:graphic>
          <a:graphicData uri="http://schemas.openxmlformats.org/drawingml/2006/table">
            <a:tbl>
              <a:tblPr/>
              <a:tblGrid>
                <a:gridCol w="892050">
                  <a:extLst>
                    <a:ext uri="{9D8B030D-6E8A-4147-A177-3AD203B41FA5}">
                      <a16:colId xmlns:a16="http://schemas.microsoft.com/office/drawing/2014/main" val="20000"/>
                    </a:ext>
                  </a:extLst>
                </a:gridCol>
                <a:gridCol w="2640391">
                  <a:extLst>
                    <a:ext uri="{9D8B030D-6E8A-4147-A177-3AD203B41FA5}">
                      <a16:colId xmlns:a16="http://schemas.microsoft.com/office/drawing/2014/main" val="20001"/>
                    </a:ext>
                  </a:extLst>
                </a:gridCol>
                <a:gridCol w="1944964">
                  <a:extLst>
                    <a:ext uri="{9D8B030D-6E8A-4147-A177-3AD203B41FA5}">
                      <a16:colId xmlns:a16="http://schemas.microsoft.com/office/drawing/2014/main" val="20002"/>
                    </a:ext>
                  </a:extLst>
                </a:gridCol>
                <a:gridCol w="2023721">
                  <a:extLst>
                    <a:ext uri="{9D8B030D-6E8A-4147-A177-3AD203B41FA5}">
                      <a16:colId xmlns:a16="http://schemas.microsoft.com/office/drawing/2014/main" val="20003"/>
                    </a:ext>
                  </a:extLst>
                </a:gridCol>
                <a:gridCol w="780129">
                  <a:extLst>
                    <a:ext uri="{9D8B030D-6E8A-4147-A177-3AD203B41FA5}">
                      <a16:colId xmlns:a16="http://schemas.microsoft.com/office/drawing/2014/main" val="20004"/>
                    </a:ext>
                  </a:extLst>
                </a:gridCol>
                <a:gridCol w="795073">
                  <a:extLst>
                    <a:ext uri="{9D8B030D-6E8A-4147-A177-3AD203B41FA5}">
                      <a16:colId xmlns:a16="http://schemas.microsoft.com/office/drawing/2014/main" val="20005"/>
                    </a:ext>
                  </a:extLst>
                </a:gridCol>
              </a:tblGrid>
              <a:tr h="737221">
                <a:tc gridSpan="6">
                  <a:txBody>
                    <a:bodyPr/>
                    <a:lstStyle/>
                    <a:p>
                      <a:pPr algn="ctr">
                        <a:lnSpc>
                          <a:spcPts val="2800"/>
                        </a:lnSpc>
                        <a:defRPr/>
                      </a:pPr>
                      <a:r>
                        <a:rPr lang="en-US" sz="2000">
                          <a:solidFill>
                            <a:srgbClr val="2B4B82"/>
                          </a:solidFill>
                          <a:latin typeface="Josefin Sans"/>
                        </a:rPr>
                        <a:t>Tên thực thể: PHONGHOC</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PHONGHOC</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PHONGHOC</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PHONGHOC</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PHONGHOC</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PHONGHOC</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extLst>
                  <a:ext uri="{0D108BD9-81ED-4DB2-BD59-A6C34878D82A}">
                    <a16:rowId xmlns:a16="http://schemas.microsoft.com/office/drawing/2014/main" val="10000"/>
                  </a:ext>
                </a:extLst>
              </a:tr>
              <a:tr h="740714">
                <a:tc>
                  <a:txBody>
                    <a:bodyPr/>
                    <a:lstStyle/>
                    <a:p>
                      <a:pPr algn="ctr">
                        <a:lnSpc>
                          <a:spcPts val="2800"/>
                        </a:lnSpc>
                        <a:defRPr/>
                      </a:pPr>
                      <a:r>
                        <a:rPr lang="en-US" sz="2000">
                          <a:solidFill>
                            <a:srgbClr val="000000"/>
                          </a:solidFill>
                          <a:latin typeface="Josefin Sans"/>
                        </a:rPr>
                        <a:t>STT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Thuộc tính</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Diễn giải</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Miền giá trị</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P</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U</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740714">
                <a:tc>
                  <a:txBody>
                    <a:bodyPr/>
                    <a:lstStyle/>
                    <a:p>
                      <a:pPr algn="ctr">
                        <a:lnSpc>
                          <a:spcPts val="2800"/>
                        </a:lnSpc>
                        <a:defRPr/>
                      </a:pPr>
                      <a:r>
                        <a:rPr lang="en-US" sz="2000">
                          <a:solidFill>
                            <a:srgbClr val="000000"/>
                          </a:solidFill>
                          <a:latin typeface="Josefin Sans"/>
                        </a:rPr>
                        <a:t>1</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MAPHONG</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phòng</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X</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740714">
                <a:tc>
                  <a:txBody>
                    <a:bodyPr/>
                    <a:lstStyle/>
                    <a:p>
                      <a:pPr algn="ctr">
                        <a:lnSpc>
                          <a:spcPts val="2800"/>
                        </a:lnSpc>
                        <a:defRPr/>
                      </a:pPr>
                      <a:r>
                        <a:rPr lang="en-US" sz="2000">
                          <a:solidFill>
                            <a:srgbClr val="000000"/>
                          </a:solidFill>
                          <a:latin typeface="Josefin Sans"/>
                        </a:rPr>
                        <a:t>2</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TENPHONG</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Tên phòng</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Nvarchar(50)</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740714">
                <a:tc>
                  <a:txBody>
                    <a:bodyPr/>
                    <a:lstStyle/>
                    <a:p>
                      <a:pPr algn="ctr">
                        <a:lnSpc>
                          <a:spcPts val="2800"/>
                        </a:lnSpc>
                        <a:defRPr/>
                      </a:pPr>
                      <a:r>
                        <a:rPr lang="en-US" sz="2000">
                          <a:solidFill>
                            <a:srgbClr val="000000"/>
                          </a:solidFill>
                          <a:latin typeface="Josefin Sans"/>
                        </a:rPr>
                        <a:t>3</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TINHTRANG</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Tình trạng</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Nvarchar(50)</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587337" y="3072043"/>
          <a:ext cx="7925677" cy="6996642"/>
        </p:xfrm>
        <a:graphic>
          <a:graphicData uri="http://schemas.openxmlformats.org/drawingml/2006/table">
            <a:tbl>
              <a:tblPr/>
              <a:tblGrid>
                <a:gridCol w="696234">
                  <a:extLst>
                    <a:ext uri="{9D8B030D-6E8A-4147-A177-3AD203B41FA5}">
                      <a16:colId xmlns:a16="http://schemas.microsoft.com/office/drawing/2014/main" val="20000"/>
                    </a:ext>
                  </a:extLst>
                </a:gridCol>
                <a:gridCol w="1789196">
                  <a:extLst>
                    <a:ext uri="{9D8B030D-6E8A-4147-A177-3AD203B41FA5}">
                      <a16:colId xmlns:a16="http://schemas.microsoft.com/office/drawing/2014/main" val="20001"/>
                    </a:ext>
                  </a:extLst>
                </a:gridCol>
                <a:gridCol w="1812956">
                  <a:extLst>
                    <a:ext uri="{9D8B030D-6E8A-4147-A177-3AD203B41FA5}">
                      <a16:colId xmlns:a16="http://schemas.microsoft.com/office/drawing/2014/main" val="20002"/>
                    </a:ext>
                  </a:extLst>
                </a:gridCol>
                <a:gridCol w="1789196">
                  <a:extLst>
                    <a:ext uri="{9D8B030D-6E8A-4147-A177-3AD203B41FA5}">
                      <a16:colId xmlns:a16="http://schemas.microsoft.com/office/drawing/2014/main" val="20003"/>
                    </a:ext>
                  </a:extLst>
                </a:gridCol>
                <a:gridCol w="933834">
                  <a:extLst>
                    <a:ext uri="{9D8B030D-6E8A-4147-A177-3AD203B41FA5}">
                      <a16:colId xmlns:a16="http://schemas.microsoft.com/office/drawing/2014/main" val="20004"/>
                    </a:ext>
                  </a:extLst>
                </a:gridCol>
                <a:gridCol w="904260">
                  <a:extLst>
                    <a:ext uri="{9D8B030D-6E8A-4147-A177-3AD203B41FA5}">
                      <a16:colId xmlns:a16="http://schemas.microsoft.com/office/drawing/2014/main" val="20005"/>
                    </a:ext>
                  </a:extLst>
                </a:gridCol>
              </a:tblGrid>
              <a:tr h="616570">
                <a:tc gridSpan="6">
                  <a:txBody>
                    <a:bodyPr/>
                    <a:lstStyle/>
                    <a:p>
                      <a:pPr algn="ctr">
                        <a:lnSpc>
                          <a:spcPts val="2239"/>
                        </a:lnSpc>
                        <a:defRPr/>
                      </a:pPr>
                      <a:r>
                        <a:rPr lang="en-US" sz="1599">
                          <a:solidFill>
                            <a:srgbClr val="2B4B82"/>
                          </a:solidFill>
                          <a:latin typeface="Josefin Sans"/>
                        </a:rPr>
                        <a:t>Tên thực thể: GIAOVIEN</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239"/>
                        </a:lnSpc>
                        <a:defRPr/>
                      </a:pPr>
                      <a:r>
                        <a:rPr lang="en-US" sz="1599">
                          <a:solidFill>
                            <a:srgbClr val="2B4B82"/>
                          </a:solidFill>
                          <a:latin typeface="Josefin Sans"/>
                        </a:rPr>
                        <a:t>Tên thực thể: GIAOVIEN</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239"/>
                        </a:lnSpc>
                        <a:defRPr/>
                      </a:pPr>
                      <a:r>
                        <a:rPr lang="en-US" sz="1599">
                          <a:solidFill>
                            <a:srgbClr val="2B4B82"/>
                          </a:solidFill>
                          <a:latin typeface="Josefin Sans"/>
                        </a:rPr>
                        <a:t>Tên thực thể: GIAOVIEN</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239"/>
                        </a:lnSpc>
                        <a:defRPr/>
                      </a:pPr>
                      <a:r>
                        <a:rPr lang="en-US" sz="1599">
                          <a:solidFill>
                            <a:srgbClr val="2B4B82"/>
                          </a:solidFill>
                          <a:latin typeface="Josefin Sans"/>
                        </a:rPr>
                        <a:t>Tên thực thể: GIAOVIEN</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239"/>
                        </a:lnSpc>
                        <a:defRPr/>
                      </a:pPr>
                      <a:r>
                        <a:rPr lang="en-US" sz="1599">
                          <a:solidFill>
                            <a:srgbClr val="2B4B82"/>
                          </a:solidFill>
                          <a:latin typeface="Josefin Sans"/>
                        </a:rPr>
                        <a:t>Tên thực thể: GIAOVIEN</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239"/>
                        </a:lnSpc>
                        <a:defRPr/>
                      </a:pPr>
                      <a:r>
                        <a:rPr lang="en-US" sz="1599">
                          <a:solidFill>
                            <a:srgbClr val="2B4B82"/>
                          </a:solidFill>
                          <a:latin typeface="Josefin Sans"/>
                        </a:rPr>
                        <a:t>Tên thực thể: GIAOVIEN</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extLst>
                  <a:ext uri="{0D108BD9-81ED-4DB2-BD59-A6C34878D82A}">
                    <a16:rowId xmlns:a16="http://schemas.microsoft.com/office/drawing/2014/main" val="10000"/>
                  </a:ext>
                </a:extLst>
              </a:tr>
              <a:tr h="620815">
                <a:tc>
                  <a:txBody>
                    <a:bodyPr/>
                    <a:lstStyle/>
                    <a:p>
                      <a:pPr algn="ctr">
                        <a:lnSpc>
                          <a:spcPts val="2800"/>
                        </a:lnSpc>
                        <a:defRPr/>
                      </a:pPr>
                      <a:r>
                        <a:rPr lang="en-US" sz="2000">
                          <a:solidFill>
                            <a:srgbClr val="000000"/>
                          </a:solidFill>
                          <a:latin typeface="Josefin Sans"/>
                        </a:rPr>
                        <a:t>STT</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Thuộc tính</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Diễn giải</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Miền giá trị</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P</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U</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20815">
                <a:tc>
                  <a:txBody>
                    <a:bodyPr/>
                    <a:lstStyle/>
                    <a:p>
                      <a:pPr algn="ctr">
                        <a:lnSpc>
                          <a:spcPts val="2800"/>
                        </a:lnSpc>
                        <a:defRPr/>
                      </a:pPr>
                      <a:r>
                        <a:rPr lang="en-US" sz="2000">
                          <a:solidFill>
                            <a:srgbClr val="000000"/>
                          </a:solidFill>
                          <a:latin typeface="Josefin Sans"/>
                        </a:rPr>
                        <a:t>1</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MAGV</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giáo viên</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X</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620815">
                <a:tc>
                  <a:txBody>
                    <a:bodyPr/>
                    <a:lstStyle/>
                    <a:p>
                      <a:pPr algn="ctr">
                        <a:lnSpc>
                          <a:spcPts val="2800"/>
                        </a:lnSpc>
                        <a:defRPr/>
                      </a:pPr>
                      <a:r>
                        <a:rPr lang="en-US" sz="2000">
                          <a:solidFill>
                            <a:srgbClr val="000000"/>
                          </a:solidFill>
                          <a:latin typeface="Josefin Sans"/>
                        </a:rPr>
                        <a:t>2</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HOTEN</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Họ tên</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Nvarchar(50)</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620815">
                <a:tc>
                  <a:txBody>
                    <a:bodyPr/>
                    <a:lstStyle/>
                    <a:p>
                      <a:pPr algn="ctr">
                        <a:lnSpc>
                          <a:spcPts val="2800"/>
                        </a:lnSpc>
                        <a:defRPr/>
                      </a:pPr>
                      <a:r>
                        <a:rPr lang="en-US" sz="2000">
                          <a:solidFill>
                            <a:srgbClr val="000000"/>
                          </a:solidFill>
                          <a:latin typeface="Josefin Sans"/>
                        </a:rPr>
                        <a:t>3</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NGAYSINH</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Ngày sinh</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DATE</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20815">
                <a:tc>
                  <a:txBody>
                    <a:bodyPr/>
                    <a:lstStyle/>
                    <a:p>
                      <a:pPr algn="ctr">
                        <a:lnSpc>
                          <a:spcPts val="2800"/>
                        </a:lnSpc>
                        <a:defRPr/>
                      </a:pPr>
                      <a:r>
                        <a:rPr lang="en-US" sz="2000">
                          <a:solidFill>
                            <a:srgbClr val="000000"/>
                          </a:solidFill>
                          <a:latin typeface="Josefin Sans"/>
                        </a:rPr>
                        <a:t>4</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DIACHI</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Địa chỉ</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Nvarchar(50)</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620815">
                <a:tc>
                  <a:txBody>
                    <a:bodyPr/>
                    <a:lstStyle/>
                    <a:p>
                      <a:pPr algn="ctr">
                        <a:lnSpc>
                          <a:spcPts val="2800"/>
                        </a:lnSpc>
                        <a:defRPr/>
                      </a:pPr>
                      <a:r>
                        <a:rPr lang="en-US" sz="2000">
                          <a:solidFill>
                            <a:srgbClr val="000000"/>
                          </a:solidFill>
                          <a:latin typeface="Josefin Sans"/>
                        </a:rPr>
                        <a:t>5</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DIENTHOAI</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Điện thoại</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Nvarchar(10)</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620815">
                <a:tc>
                  <a:txBody>
                    <a:bodyPr/>
                    <a:lstStyle/>
                    <a:p>
                      <a:pPr algn="ctr">
                        <a:lnSpc>
                          <a:spcPts val="2800"/>
                        </a:lnSpc>
                        <a:defRPr/>
                      </a:pPr>
                      <a:r>
                        <a:rPr lang="en-US" sz="2000">
                          <a:solidFill>
                            <a:srgbClr val="000000"/>
                          </a:solidFill>
                          <a:latin typeface="Josefin Sans"/>
                        </a:rPr>
                        <a:t>6</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TRINHDO</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Trình độ</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Nvarchar(50)</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034364">
                <a:tc>
                  <a:txBody>
                    <a:bodyPr/>
                    <a:lstStyle/>
                    <a:p>
                      <a:pPr algn="ctr">
                        <a:lnSpc>
                          <a:spcPts val="2800"/>
                        </a:lnSpc>
                        <a:defRPr/>
                      </a:pPr>
                      <a:r>
                        <a:rPr lang="en-US" sz="2000">
                          <a:solidFill>
                            <a:srgbClr val="000000"/>
                          </a:solidFill>
                          <a:latin typeface="Josefin Sans"/>
                        </a:rPr>
                        <a:t>7</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GIOITINH</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Giới tính</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Nvarchar(10)</a:t>
                      </a:r>
                      <a:endParaRPr lang="en-US" sz="1100"/>
                    </a:p>
                    <a:p>
                      <a:pPr algn="ctr">
                        <a:lnSpc>
                          <a:spcPts val="2800"/>
                        </a:lnSpc>
                      </a:pPr>
                      <a:r>
                        <a:rPr lang="en-US" sz="2000">
                          <a:solidFill>
                            <a:srgbClr val="000000"/>
                          </a:solidFill>
                          <a:latin typeface="Josefin Sans"/>
                        </a:rPr>
                        <a:t>  check (gioitinh in (n'nam', n'nữ'))</a:t>
                      </a:r>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76200" marR="76200" marT="76200" marB="762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
        <p:nvSpPr>
          <p:cNvPr id="3" name="TextBox 3"/>
          <p:cNvSpPr txBox="1"/>
          <p:nvPr/>
        </p:nvSpPr>
        <p:spPr>
          <a:xfrm>
            <a:off x="5767547" y="1047750"/>
            <a:ext cx="6752906" cy="713232"/>
          </a:xfrm>
          <a:prstGeom prst="rect">
            <a:avLst/>
          </a:prstGeom>
        </p:spPr>
        <p:txBody>
          <a:bodyPr lIns="0" tIns="0" rIns="0" bIns="0" rtlCol="0" anchor="t">
            <a:spAutoFit/>
          </a:bodyPr>
          <a:lstStyle/>
          <a:p>
            <a:pPr marL="0" lvl="0" indent="0" algn="l">
              <a:lnSpc>
                <a:spcPts val="5528"/>
              </a:lnSpc>
              <a:spcBef>
                <a:spcPct val="0"/>
              </a:spcBef>
            </a:pPr>
            <a:r>
              <a:rPr lang="en-US" sz="4850" spc="-53">
                <a:solidFill>
                  <a:srgbClr val="2B4B82"/>
                </a:solidFill>
                <a:latin typeface="Josefin Sans Bold"/>
              </a:rPr>
              <a:t>Mô tả chi tiết thực thể</a:t>
            </a:r>
          </a:p>
        </p:txBody>
      </p:sp>
      <p:sp>
        <p:nvSpPr>
          <p:cNvPr id="4" name="TextBox 4"/>
          <p:cNvSpPr txBox="1"/>
          <p:nvPr/>
        </p:nvSpPr>
        <p:spPr>
          <a:xfrm>
            <a:off x="1629022" y="2174795"/>
            <a:ext cx="6869073" cy="742950"/>
          </a:xfrm>
          <a:prstGeom prst="rect">
            <a:avLst/>
          </a:prstGeom>
        </p:spPr>
        <p:txBody>
          <a:bodyPr lIns="0" tIns="0" rIns="0" bIns="0" rtlCol="0" anchor="t">
            <a:spAutoFit/>
          </a:bodyPr>
          <a:lstStyle/>
          <a:p>
            <a:pPr>
              <a:lnSpc>
                <a:spcPts val="2999"/>
              </a:lnSpc>
              <a:spcBef>
                <a:spcPct val="0"/>
              </a:spcBef>
            </a:pPr>
            <a:r>
              <a:rPr lang="en-US" sz="2499">
                <a:solidFill>
                  <a:srgbClr val="2B4B82"/>
                </a:solidFill>
                <a:latin typeface="Josefin Sans Bold"/>
              </a:rPr>
              <a:t>P: Primary key (Khoá chính)</a:t>
            </a:r>
          </a:p>
          <a:p>
            <a:pPr>
              <a:lnSpc>
                <a:spcPts val="2999"/>
              </a:lnSpc>
              <a:spcBef>
                <a:spcPct val="0"/>
              </a:spcBef>
            </a:pPr>
            <a:r>
              <a:rPr lang="en-US" sz="2499">
                <a:solidFill>
                  <a:srgbClr val="2B4B82"/>
                </a:solidFill>
                <a:latin typeface="Josefin Sans Bold"/>
              </a:rPr>
              <a:t>U: Unique key, caddidate key (Khoá chỉ định)</a:t>
            </a:r>
          </a:p>
        </p:txBody>
      </p:sp>
      <p:graphicFrame>
        <p:nvGraphicFramePr>
          <p:cNvPr id="5" name="Table 5"/>
          <p:cNvGraphicFramePr>
            <a:graphicFrameLocks noGrp="1"/>
          </p:cNvGraphicFramePr>
          <p:nvPr/>
        </p:nvGraphicFramePr>
        <p:xfrm>
          <a:off x="8950743" y="3072043"/>
          <a:ext cx="8749920" cy="6019800"/>
        </p:xfrm>
        <a:graphic>
          <a:graphicData uri="http://schemas.openxmlformats.org/drawingml/2006/table">
            <a:tbl>
              <a:tblPr/>
              <a:tblGrid>
                <a:gridCol w="950399">
                  <a:extLst>
                    <a:ext uri="{9D8B030D-6E8A-4147-A177-3AD203B41FA5}">
                      <a16:colId xmlns:a16="http://schemas.microsoft.com/office/drawing/2014/main" val="20000"/>
                    </a:ext>
                  </a:extLst>
                </a:gridCol>
                <a:gridCol w="2257161">
                  <a:extLst>
                    <a:ext uri="{9D8B030D-6E8A-4147-A177-3AD203B41FA5}">
                      <a16:colId xmlns:a16="http://schemas.microsoft.com/office/drawing/2014/main" val="20001"/>
                    </a:ext>
                  </a:extLst>
                </a:gridCol>
                <a:gridCol w="1890394">
                  <a:extLst>
                    <a:ext uri="{9D8B030D-6E8A-4147-A177-3AD203B41FA5}">
                      <a16:colId xmlns:a16="http://schemas.microsoft.com/office/drawing/2014/main" val="20002"/>
                    </a:ext>
                  </a:extLst>
                </a:gridCol>
                <a:gridCol w="1863522">
                  <a:extLst>
                    <a:ext uri="{9D8B030D-6E8A-4147-A177-3AD203B41FA5}">
                      <a16:colId xmlns:a16="http://schemas.microsoft.com/office/drawing/2014/main" val="20003"/>
                    </a:ext>
                  </a:extLst>
                </a:gridCol>
                <a:gridCol w="872984">
                  <a:extLst>
                    <a:ext uri="{9D8B030D-6E8A-4147-A177-3AD203B41FA5}">
                      <a16:colId xmlns:a16="http://schemas.microsoft.com/office/drawing/2014/main" val="20004"/>
                    </a:ext>
                  </a:extLst>
                </a:gridCol>
                <a:gridCol w="915460">
                  <a:extLst>
                    <a:ext uri="{9D8B030D-6E8A-4147-A177-3AD203B41FA5}">
                      <a16:colId xmlns:a16="http://schemas.microsoft.com/office/drawing/2014/main" val="20005"/>
                    </a:ext>
                  </a:extLst>
                </a:gridCol>
              </a:tblGrid>
              <a:tr h="601980">
                <a:tc gridSpan="6">
                  <a:txBody>
                    <a:bodyPr/>
                    <a:lstStyle/>
                    <a:p>
                      <a:pPr algn="ctr">
                        <a:lnSpc>
                          <a:spcPts val="2800"/>
                        </a:lnSpc>
                        <a:defRPr/>
                      </a:pPr>
                      <a:r>
                        <a:rPr lang="en-US" sz="2000">
                          <a:solidFill>
                            <a:srgbClr val="2B4B82"/>
                          </a:solidFill>
                          <a:latin typeface="Josefin Sans"/>
                        </a:rPr>
                        <a:t>Tên thực thể: LOPHOC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LOPHOC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LOPHOC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LOPHOC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LOPHOC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LOPHOC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94DDDE"/>
                    </a:solidFill>
                  </a:tcPr>
                </a:tc>
                <a:extLst>
                  <a:ext uri="{0D108BD9-81ED-4DB2-BD59-A6C34878D82A}">
                    <a16:rowId xmlns:a16="http://schemas.microsoft.com/office/drawing/2014/main" val="10000"/>
                  </a:ext>
                </a:extLst>
              </a:tr>
              <a:tr h="601980">
                <a:tc>
                  <a:txBody>
                    <a:bodyPr/>
                    <a:lstStyle/>
                    <a:p>
                      <a:pPr algn="ctr">
                        <a:lnSpc>
                          <a:spcPts val="2800"/>
                        </a:lnSpc>
                        <a:defRPr/>
                      </a:pPr>
                      <a:r>
                        <a:rPr lang="en-US" sz="2000">
                          <a:solidFill>
                            <a:srgbClr val="000000"/>
                          </a:solidFill>
                          <a:latin typeface="Josefin Sans"/>
                        </a:rPr>
                        <a:t>STT</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Thuộc tính</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Diễn giải</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Miền giá trị</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P</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U</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01980">
                <a:tc>
                  <a:txBody>
                    <a:bodyPr/>
                    <a:lstStyle/>
                    <a:p>
                      <a:pPr algn="ctr">
                        <a:lnSpc>
                          <a:spcPts val="2800"/>
                        </a:lnSpc>
                        <a:defRPr/>
                      </a:pPr>
                      <a:r>
                        <a:rPr lang="en-US" sz="2000">
                          <a:solidFill>
                            <a:srgbClr val="000000"/>
                          </a:solidFill>
                          <a:latin typeface="Josefin Sans"/>
                        </a:rPr>
                        <a:t>1</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MALOP</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lớp</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X</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601980">
                <a:tc>
                  <a:txBody>
                    <a:bodyPr/>
                    <a:lstStyle/>
                    <a:p>
                      <a:pPr algn="ctr">
                        <a:lnSpc>
                          <a:spcPts val="2800"/>
                        </a:lnSpc>
                        <a:defRPr/>
                      </a:pPr>
                      <a:r>
                        <a:rPr lang="en-US" sz="2000">
                          <a:solidFill>
                            <a:srgbClr val="000000"/>
                          </a:solidFill>
                          <a:latin typeface="Josefin Sans"/>
                        </a:rPr>
                        <a:t>2</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SISO</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Sỉ số</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Int</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601980">
                <a:tc>
                  <a:txBody>
                    <a:bodyPr/>
                    <a:lstStyle/>
                    <a:p>
                      <a:pPr algn="ctr">
                        <a:lnSpc>
                          <a:spcPts val="2800"/>
                        </a:lnSpc>
                        <a:defRPr/>
                      </a:pPr>
                      <a:r>
                        <a:rPr lang="en-US" sz="2000">
                          <a:solidFill>
                            <a:srgbClr val="000000"/>
                          </a:solidFill>
                          <a:latin typeface="Josefin Sans"/>
                        </a:rPr>
                        <a:t>3</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MAPHONG</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phòng</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01980">
                <a:tc>
                  <a:txBody>
                    <a:bodyPr/>
                    <a:lstStyle/>
                    <a:p>
                      <a:pPr algn="ctr">
                        <a:lnSpc>
                          <a:spcPts val="2800"/>
                        </a:lnSpc>
                        <a:defRPr/>
                      </a:pPr>
                      <a:r>
                        <a:rPr lang="en-US" sz="2000">
                          <a:solidFill>
                            <a:srgbClr val="000000"/>
                          </a:solidFill>
                          <a:latin typeface="Josefin Sans"/>
                        </a:rPr>
                        <a:t>4</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MAGV</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giáo viên</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601980">
                <a:tc>
                  <a:txBody>
                    <a:bodyPr/>
                    <a:lstStyle/>
                    <a:p>
                      <a:pPr algn="ctr">
                        <a:lnSpc>
                          <a:spcPts val="2800"/>
                        </a:lnSpc>
                        <a:defRPr/>
                      </a:pPr>
                      <a:r>
                        <a:rPr lang="en-US" sz="2000">
                          <a:solidFill>
                            <a:srgbClr val="000000"/>
                          </a:solidFill>
                          <a:latin typeface="Josefin Sans"/>
                        </a:rPr>
                        <a:t>5</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MAKH</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khoá học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601980">
                <a:tc>
                  <a:txBody>
                    <a:bodyPr/>
                    <a:lstStyle/>
                    <a:p>
                      <a:pPr algn="ctr">
                        <a:lnSpc>
                          <a:spcPts val="2800"/>
                        </a:lnSpc>
                        <a:defRPr/>
                      </a:pPr>
                      <a:r>
                        <a:rPr lang="en-US" sz="2000">
                          <a:solidFill>
                            <a:srgbClr val="000000"/>
                          </a:solidFill>
                          <a:latin typeface="Josefin Sans"/>
                        </a:rPr>
                        <a:t>6</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CAHOC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Ca học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Nvarchar(20)</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601980">
                <a:tc>
                  <a:txBody>
                    <a:bodyPr/>
                    <a:lstStyle/>
                    <a:p>
                      <a:pPr algn="ctr">
                        <a:lnSpc>
                          <a:spcPts val="2800"/>
                        </a:lnSpc>
                        <a:defRPr/>
                      </a:pPr>
                      <a:r>
                        <a:rPr lang="en-US" sz="2000">
                          <a:solidFill>
                            <a:srgbClr val="000000"/>
                          </a:solidFill>
                          <a:latin typeface="Josefin Sans"/>
                        </a:rPr>
                        <a:t>7</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NGAYBATDAU</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Ngày bắt đầu</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Date</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601980">
                <a:tc>
                  <a:txBody>
                    <a:bodyPr/>
                    <a:lstStyle/>
                    <a:p>
                      <a:pPr algn="ctr">
                        <a:lnSpc>
                          <a:spcPts val="2800"/>
                        </a:lnSpc>
                        <a:defRPr/>
                      </a:pPr>
                      <a:r>
                        <a:rPr lang="en-US" sz="2000">
                          <a:solidFill>
                            <a:srgbClr val="000000"/>
                          </a:solidFill>
                          <a:latin typeface="Josefin Sans"/>
                        </a:rPr>
                        <a:t>8</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NGAYKETTHUC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Ngày kết thúc</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Date</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66675" marR="66675" marT="66675" marB="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477527" y="1974308"/>
          <a:ext cx="8982438" cy="8048625"/>
        </p:xfrm>
        <a:graphic>
          <a:graphicData uri="http://schemas.openxmlformats.org/drawingml/2006/table">
            <a:tbl>
              <a:tblPr/>
              <a:tblGrid>
                <a:gridCol w="596814">
                  <a:extLst>
                    <a:ext uri="{9D8B030D-6E8A-4147-A177-3AD203B41FA5}">
                      <a16:colId xmlns:a16="http://schemas.microsoft.com/office/drawing/2014/main" val="20000"/>
                    </a:ext>
                  </a:extLst>
                </a:gridCol>
                <a:gridCol w="1508211">
                  <a:extLst>
                    <a:ext uri="{9D8B030D-6E8A-4147-A177-3AD203B41FA5}">
                      <a16:colId xmlns:a16="http://schemas.microsoft.com/office/drawing/2014/main" val="20001"/>
                    </a:ext>
                  </a:extLst>
                </a:gridCol>
                <a:gridCol w="1390947">
                  <a:extLst>
                    <a:ext uri="{9D8B030D-6E8A-4147-A177-3AD203B41FA5}">
                      <a16:colId xmlns:a16="http://schemas.microsoft.com/office/drawing/2014/main" val="20002"/>
                    </a:ext>
                  </a:extLst>
                </a:gridCol>
                <a:gridCol w="3952066">
                  <a:extLst>
                    <a:ext uri="{9D8B030D-6E8A-4147-A177-3AD203B41FA5}">
                      <a16:colId xmlns:a16="http://schemas.microsoft.com/office/drawing/2014/main" val="20003"/>
                    </a:ext>
                  </a:extLst>
                </a:gridCol>
                <a:gridCol w="773952">
                  <a:extLst>
                    <a:ext uri="{9D8B030D-6E8A-4147-A177-3AD203B41FA5}">
                      <a16:colId xmlns:a16="http://schemas.microsoft.com/office/drawing/2014/main" val="20004"/>
                    </a:ext>
                  </a:extLst>
                </a:gridCol>
                <a:gridCol w="760449">
                  <a:extLst>
                    <a:ext uri="{9D8B030D-6E8A-4147-A177-3AD203B41FA5}">
                      <a16:colId xmlns:a16="http://schemas.microsoft.com/office/drawing/2014/main" val="20005"/>
                    </a:ext>
                  </a:extLst>
                </a:gridCol>
              </a:tblGrid>
              <a:tr h="553105">
                <a:tc gridSpan="6">
                  <a:txBody>
                    <a:bodyPr/>
                    <a:lstStyle/>
                    <a:p>
                      <a:pPr algn="ctr">
                        <a:lnSpc>
                          <a:spcPts val="2800"/>
                        </a:lnSpc>
                        <a:defRPr/>
                      </a:pPr>
                      <a:r>
                        <a:rPr lang="en-US" sz="2000">
                          <a:solidFill>
                            <a:srgbClr val="2B4B82"/>
                          </a:solidFill>
                          <a:latin typeface="Josefin Sans"/>
                        </a:rPr>
                        <a:t>Tên thực thể: HOCVIEN</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HOCVIEN</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HOCVIEN</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HOCVIEN</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HOCVIEN</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HOCVIEN</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extLst>
                  <a:ext uri="{0D108BD9-81ED-4DB2-BD59-A6C34878D82A}">
                    <a16:rowId xmlns:a16="http://schemas.microsoft.com/office/drawing/2014/main" val="10000"/>
                  </a:ext>
                </a:extLst>
              </a:tr>
              <a:tr h="553105">
                <a:tc>
                  <a:txBody>
                    <a:bodyPr/>
                    <a:lstStyle/>
                    <a:p>
                      <a:pPr algn="ctr">
                        <a:lnSpc>
                          <a:spcPts val="2800"/>
                        </a:lnSpc>
                        <a:defRPr/>
                      </a:pPr>
                      <a:r>
                        <a:rPr lang="en-US" sz="2000">
                          <a:solidFill>
                            <a:srgbClr val="000000"/>
                          </a:solidFill>
                          <a:latin typeface="Josefin Sans"/>
                        </a:rPr>
                        <a:t>STT</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Thuộc tính</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Diễn giải</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Miền giá trị</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P</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U</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905947">
                <a:tc>
                  <a:txBody>
                    <a:bodyPr/>
                    <a:lstStyle/>
                    <a:p>
                      <a:pPr algn="ctr">
                        <a:lnSpc>
                          <a:spcPts val="2800"/>
                        </a:lnSpc>
                        <a:defRPr/>
                      </a:pPr>
                      <a:r>
                        <a:rPr lang="en-US" sz="2000">
                          <a:solidFill>
                            <a:srgbClr val="000000"/>
                          </a:solidFill>
                          <a:latin typeface="Josefin Sans"/>
                        </a:rPr>
                        <a:t>1</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MAHV</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học viên</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X</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53105">
                <a:tc>
                  <a:txBody>
                    <a:bodyPr/>
                    <a:lstStyle/>
                    <a:p>
                      <a:pPr algn="ctr">
                        <a:lnSpc>
                          <a:spcPts val="2800"/>
                        </a:lnSpc>
                        <a:defRPr/>
                      </a:pPr>
                      <a:r>
                        <a:rPr lang="en-US" sz="2000">
                          <a:solidFill>
                            <a:srgbClr val="000000"/>
                          </a:solidFill>
                          <a:latin typeface="Josefin Sans"/>
                        </a:rPr>
                        <a:t>2</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MALOP</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lớp</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53105">
                <a:tc>
                  <a:txBody>
                    <a:bodyPr/>
                    <a:lstStyle/>
                    <a:p>
                      <a:pPr algn="ctr">
                        <a:lnSpc>
                          <a:spcPts val="2800"/>
                        </a:lnSpc>
                        <a:defRPr/>
                      </a:pPr>
                      <a:r>
                        <a:rPr lang="en-US" sz="2000">
                          <a:solidFill>
                            <a:srgbClr val="000000"/>
                          </a:solidFill>
                          <a:latin typeface="Josefin Sans"/>
                        </a:rPr>
                        <a:t>3</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HOTEN</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Họ tên</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Nvarchar(50)</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53105">
                <a:tc>
                  <a:txBody>
                    <a:bodyPr/>
                    <a:lstStyle/>
                    <a:p>
                      <a:pPr algn="ctr">
                        <a:lnSpc>
                          <a:spcPts val="2800"/>
                        </a:lnSpc>
                        <a:defRPr/>
                      </a:pPr>
                      <a:r>
                        <a:rPr lang="en-US" sz="2000">
                          <a:solidFill>
                            <a:srgbClr val="000000"/>
                          </a:solidFill>
                          <a:latin typeface="Josefin Sans"/>
                        </a:rPr>
                        <a:t>4</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NGAYSINH</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Ngày sinh</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Date</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553105">
                <a:tc>
                  <a:txBody>
                    <a:bodyPr/>
                    <a:lstStyle/>
                    <a:p>
                      <a:pPr algn="ctr">
                        <a:lnSpc>
                          <a:spcPts val="2800"/>
                        </a:lnSpc>
                        <a:defRPr/>
                      </a:pPr>
                      <a:r>
                        <a:rPr lang="en-US" sz="2000">
                          <a:solidFill>
                            <a:srgbClr val="000000"/>
                          </a:solidFill>
                          <a:latin typeface="Josefin Sans"/>
                        </a:rPr>
                        <a:t>5</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DIACHI</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Địa chỉ</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Nvarchar(50)</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905947">
                <a:tc>
                  <a:txBody>
                    <a:bodyPr/>
                    <a:lstStyle/>
                    <a:p>
                      <a:pPr algn="ctr">
                        <a:lnSpc>
                          <a:spcPts val="2800"/>
                        </a:lnSpc>
                        <a:defRPr/>
                      </a:pPr>
                      <a:r>
                        <a:rPr lang="en-US" sz="2000">
                          <a:solidFill>
                            <a:srgbClr val="000000"/>
                          </a:solidFill>
                          <a:latin typeface="Josefin Sans"/>
                        </a:rPr>
                        <a:t>6</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NGHENGHIEP</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Nghề nghiệp</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Nvarchar(50)</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905947">
                <a:tc>
                  <a:txBody>
                    <a:bodyPr/>
                    <a:lstStyle/>
                    <a:p>
                      <a:pPr algn="ctr">
                        <a:lnSpc>
                          <a:spcPts val="2800"/>
                        </a:lnSpc>
                        <a:defRPr/>
                      </a:pPr>
                      <a:r>
                        <a:rPr lang="en-US" sz="2000">
                          <a:solidFill>
                            <a:srgbClr val="000000"/>
                          </a:solidFill>
                          <a:latin typeface="Josefin Sans"/>
                        </a:rPr>
                        <a:t>7</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TINHTRANG</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Tình trạng</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Nvarchar(50)</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553105">
                <a:tc>
                  <a:txBody>
                    <a:bodyPr/>
                    <a:lstStyle/>
                    <a:p>
                      <a:pPr algn="ctr">
                        <a:lnSpc>
                          <a:spcPts val="2800"/>
                        </a:lnSpc>
                        <a:defRPr/>
                      </a:pPr>
                      <a:r>
                        <a:rPr lang="en-US" sz="2000">
                          <a:solidFill>
                            <a:srgbClr val="000000"/>
                          </a:solidFill>
                          <a:latin typeface="Josefin Sans"/>
                        </a:rPr>
                        <a:t>8</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SOBIENLAI</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Số biên lai</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553105">
                <a:tc>
                  <a:txBody>
                    <a:bodyPr/>
                    <a:lstStyle/>
                    <a:p>
                      <a:pPr algn="ctr">
                        <a:lnSpc>
                          <a:spcPts val="2800"/>
                        </a:lnSpc>
                        <a:defRPr/>
                      </a:pPr>
                      <a:r>
                        <a:rPr lang="en-US" sz="2000">
                          <a:solidFill>
                            <a:srgbClr val="000000"/>
                          </a:solidFill>
                          <a:latin typeface="Josefin Sans"/>
                        </a:rPr>
                        <a:t>9</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HOCPHI</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Học phí</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Nvarchar(10)</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76395">
                <a:tc rowSpan="2">
                  <a:txBody>
                    <a:bodyPr/>
                    <a:lstStyle/>
                    <a:p>
                      <a:pPr algn="ctr">
                        <a:lnSpc>
                          <a:spcPts val="2800"/>
                        </a:lnSpc>
                        <a:defRPr/>
                      </a:pPr>
                      <a:r>
                        <a:rPr lang="en-US" sz="2000">
                          <a:solidFill>
                            <a:srgbClr val="000000"/>
                          </a:solidFill>
                          <a:latin typeface="Josefin Sans"/>
                        </a:rPr>
                        <a:t>10</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rowSpan="2">
                  <a:txBody>
                    <a:bodyPr/>
                    <a:lstStyle/>
                    <a:p>
                      <a:pPr algn="ctr">
                        <a:lnSpc>
                          <a:spcPts val="2800"/>
                        </a:lnSpc>
                        <a:defRPr/>
                      </a:pPr>
                      <a:r>
                        <a:rPr lang="en-US" sz="2000">
                          <a:solidFill>
                            <a:srgbClr val="000000"/>
                          </a:solidFill>
                          <a:latin typeface="Josefin Sans"/>
                        </a:rPr>
                        <a:t>GIOITINH</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rowSpan="2">
                  <a:txBody>
                    <a:bodyPr/>
                    <a:lstStyle/>
                    <a:p>
                      <a:pPr algn="ctr">
                        <a:lnSpc>
                          <a:spcPts val="2800"/>
                        </a:lnSpc>
                        <a:defRPr/>
                      </a:pPr>
                      <a:r>
                        <a:rPr lang="en-US" sz="2000">
                          <a:solidFill>
                            <a:srgbClr val="000000"/>
                          </a:solidFill>
                          <a:latin typeface="Josefin Sans"/>
                        </a:rPr>
                        <a:t>Giới tính</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rowSpan="2">
                  <a:txBody>
                    <a:bodyPr/>
                    <a:lstStyle/>
                    <a:p>
                      <a:pPr algn="ctr">
                        <a:lnSpc>
                          <a:spcPts val="2800"/>
                        </a:lnSpc>
                        <a:defRPr/>
                      </a:pPr>
                      <a:r>
                        <a:rPr lang="en-US" sz="2000">
                          <a:solidFill>
                            <a:srgbClr val="000000"/>
                          </a:solidFill>
                          <a:latin typeface="Josefin Sans"/>
                        </a:rPr>
                        <a:t>Nvarchar(10) Check (gioitinh in (n'nam', n'nữ'))</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rowSpan="2">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rowSpan="2">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629553">
                <a:tc vMerge="1">
                  <a:txBody>
                    <a:bodyPr/>
                    <a:lstStyle/>
                    <a:p>
                      <a:pPr algn="ctr">
                        <a:lnSpc>
                          <a:spcPts val="2800"/>
                        </a:lnSpc>
                        <a:defRPr/>
                      </a:pPr>
                      <a:r>
                        <a:rPr lang="en-US" sz="2000">
                          <a:solidFill>
                            <a:srgbClr val="000000"/>
                          </a:solidFill>
                          <a:latin typeface="Josefin Sans"/>
                        </a:rPr>
                        <a:t>10</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vMerge="1">
                  <a:txBody>
                    <a:bodyPr/>
                    <a:lstStyle/>
                    <a:p>
                      <a:pPr algn="ctr">
                        <a:lnSpc>
                          <a:spcPts val="2800"/>
                        </a:lnSpc>
                        <a:defRPr/>
                      </a:pPr>
                      <a:r>
                        <a:rPr lang="en-US" sz="2000">
                          <a:solidFill>
                            <a:srgbClr val="000000"/>
                          </a:solidFill>
                          <a:latin typeface="Josefin Sans"/>
                        </a:rPr>
                        <a:t>GIOITINH</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vMerge="1">
                  <a:txBody>
                    <a:bodyPr/>
                    <a:lstStyle/>
                    <a:p>
                      <a:pPr algn="ctr">
                        <a:lnSpc>
                          <a:spcPts val="2800"/>
                        </a:lnSpc>
                        <a:defRPr/>
                      </a:pPr>
                      <a:r>
                        <a:rPr lang="en-US" sz="2000">
                          <a:solidFill>
                            <a:srgbClr val="000000"/>
                          </a:solidFill>
                          <a:latin typeface="Josefin Sans"/>
                        </a:rPr>
                        <a:t>Giới tính</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vMerge="1">
                  <a:txBody>
                    <a:bodyPr/>
                    <a:lstStyle/>
                    <a:p>
                      <a:pPr algn="ctr">
                        <a:lnSpc>
                          <a:spcPts val="2800"/>
                        </a:lnSpc>
                        <a:defRPr/>
                      </a:pPr>
                      <a:r>
                        <a:rPr lang="en-US" sz="2000">
                          <a:solidFill>
                            <a:srgbClr val="000000"/>
                          </a:solidFill>
                          <a:latin typeface="Josefin Sans"/>
                        </a:rPr>
                        <a:t>Nvarchar(10) Check (gioitinh in (n'nam', n'nữ'))</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vMerge="1">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vMerge="1">
                  <a:txBody>
                    <a:bodyPr/>
                    <a:lstStyle/>
                    <a:p>
                      <a:pPr algn="ctr">
                        <a:lnSpc>
                          <a:spcPts val="2800"/>
                        </a:lnSpc>
                        <a:defRPr/>
                      </a:pPr>
                      <a:r>
                        <a:rPr lang="en-US" sz="2000">
                          <a:solidFill>
                            <a:srgbClr val="000000"/>
                          </a:solidFill>
                          <a:latin typeface="Josefin Sans"/>
                        </a:rPr>
                        <a:t> </a:t>
                      </a:r>
                      <a:endParaRPr lang="en-US" sz="1100"/>
                    </a:p>
                  </a:txBody>
                  <a:tcPr marL="47625" marR="47625" marT="47625" marB="4762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bl>
          </a:graphicData>
        </a:graphic>
      </p:graphicFrame>
      <p:sp>
        <p:nvSpPr>
          <p:cNvPr id="3" name="TextBox 3"/>
          <p:cNvSpPr txBox="1"/>
          <p:nvPr/>
        </p:nvSpPr>
        <p:spPr>
          <a:xfrm>
            <a:off x="5767547" y="1047750"/>
            <a:ext cx="6752906" cy="713232"/>
          </a:xfrm>
          <a:prstGeom prst="rect">
            <a:avLst/>
          </a:prstGeom>
        </p:spPr>
        <p:txBody>
          <a:bodyPr lIns="0" tIns="0" rIns="0" bIns="0" rtlCol="0" anchor="t">
            <a:spAutoFit/>
          </a:bodyPr>
          <a:lstStyle/>
          <a:p>
            <a:pPr marL="0" lvl="0" indent="0" algn="l">
              <a:lnSpc>
                <a:spcPts val="5528"/>
              </a:lnSpc>
              <a:spcBef>
                <a:spcPct val="0"/>
              </a:spcBef>
            </a:pPr>
            <a:r>
              <a:rPr lang="en-US" sz="4850" spc="-53">
                <a:solidFill>
                  <a:srgbClr val="2B4B82"/>
                </a:solidFill>
                <a:latin typeface="Josefin Sans Bold"/>
              </a:rPr>
              <a:t>Mô tả chi tiết thực thể</a:t>
            </a:r>
          </a:p>
        </p:txBody>
      </p:sp>
      <p:graphicFrame>
        <p:nvGraphicFramePr>
          <p:cNvPr id="4" name="Table 4"/>
          <p:cNvGraphicFramePr>
            <a:graphicFrameLocks noGrp="1"/>
          </p:cNvGraphicFramePr>
          <p:nvPr/>
        </p:nvGraphicFramePr>
        <p:xfrm>
          <a:off x="9850187" y="1974308"/>
          <a:ext cx="7930577" cy="7572375"/>
        </p:xfrm>
        <a:graphic>
          <a:graphicData uri="http://schemas.openxmlformats.org/drawingml/2006/table">
            <a:tbl>
              <a:tblPr/>
              <a:tblGrid>
                <a:gridCol w="699475">
                  <a:extLst>
                    <a:ext uri="{9D8B030D-6E8A-4147-A177-3AD203B41FA5}">
                      <a16:colId xmlns:a16="http://schemas.microsoft.com/office/drawing/2014/main" val="20000"/>
                    </a:ext>
                  </a:extLst>
                </a:gridCol>
                <a:gridCol w="1523049">
                  <a:extLst>
                    <a:ext uri="{9D8B030D-6E8A-4147-A177-3AD203B41FA5}">
                      <a16:colId xmlns:a16="http://schemas.microsoft.com/office/drawing/2014/main" val="20001"/>
                    </a:ext>
                  </a:extLst>
                </a:gridCol>
                <a:gridCol w="2168150">
                  <a:extLst>
                    <a:ext uri="{9D8B030D-6E8A-4147-A177-3AD203B41FA5}">
                      <a16:colId xmlns:a16="http://schemas.microsoft.com/office/drawing/2014/main" val="20002"/>
                    </a:ext>
                  </a:extLst>
                </a:gridCol>
                <a:gridCol w="2195348">
                  <a:extLst>
                    <a:ext uri="{9D8B030D-6E8A-4147-A177-3AD203B41FA5}">
                      <a16:colId xmlns:a16="http://schemas.microsoft.com/office/drawing/2014/main" val="20003"/>
                    </a:ext>
                  </a:extLst>
                </a:gridCol>
                <a:gridCol w="685876">
                  <a:extLst>
                    <a:ext uri="{9D8B030D-6E8A-4147-A177-3AD203B41FA5}">
                      <a16:colId xmlns:a16="http://schemas.microsoft.com/office/drawing/2014/main" val="20004"/>
                    </a:ext>
                  </a:extLst>
                </a:gridCol>
                <a:gridCol w="658679">
                  <a:extLst>
                    <a:ext uri="{9D8B030D-6E8A-4147-A177-3AD203B41FA5}">
                      <a16:colId xmlns:a16="http://schemas.microsoft.com/office/drawing/2014/main" val="20005"/>
                    </a:ext>
                  </a:extLst>
                </a:gridCol>
              </a:tblGrid>
              <a:tr h="572220">
                <a:tc gridSpan="6">
                  <a:txBody>
                    <a:bodyPr/>
                    <a:lstStyle/>
                    <a:p>
                      <a:pPr algn="ctr">
                        <a:lnSpc>
                          <a:spcPts val="2800"/>
                        </a:lnSpc>
                        <a:defRPr/>
                      </a:pPr>
                      <a:r>
                        <a:rPr lang="en-US" sz="2000">
                          <a:solidFill>
                            <a:srgbClr val="2B4B82"/>
                          </a:solidFill>
                          <a:latin typeface="Josefin Sans"/>
                        </a:rPr>
                        <a:t>Tên thực thể: DIEM</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DIEM</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DIEM</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DIEM</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DIEM</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tc hMerge="1">
                  <a:txBody>
                    <a:bodyPr/>
                    <a:lstStyle/>
                    <a:p>
                      <a:pPr algn="ctr">
                        <a:lnSpc>
                          <a:spcPts val="2800"/>
                        </a:lnSpc>
                        <a:defRPr/>
                      </a:pPr>
                      <a:r>
                        <a:rPr lang="en-US" sz="2000">
                          <a:solidFill>
                            <a:srgbClr val="2B4B82"/>
                          </a:solidFill>
                          <a:latin typeface="Josefin Sans"/>
                        </a:rPr>
                        <a:t>Tên thực thể: DIEM</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94DDDE"/>
                    </a:solidFill>
                  </a:tcPr>
                </a:tc>
                <a:extLst>
                  <a:ext uri="{0D108BD9-81ED-4DB2-BD59-A6C34878D82A}">
                    <a16:rowId xmlns:a16="http://schemas.microsoft.com/office/drawing/2014/main" val="10000"/>
                  </a:ext>
                </a:extLst>
              </a:tr>
              <a:tr h="572220">
                <a:tc>
                  <a:txBody>
                    <a:bodyPr/>
                    <a:lstStyle/>
                    <a:p>
                      <a:pPr algn="ctr">
                        <a:lnSpc>
                          <a:spcPts val="2800"/>
                        </a:lnSpc>
                        <a:defRPr/>
                      </a:pPr>
                      <a:r>
                        <a:rPr lang="en-US" sz="2000">
                          <a:solidFill>
                            <a:srgbClr val="000000"/>
                          </a:solidFill>
                          <a:latin typeface="Josefin Sans"/>
                        </a:rPr>
                        <a:t>STT</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Thuộc tính</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Diễn giải</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Miền giá trị</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P</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U</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72220">
                <a:tc>
                  <a:txBody>
                    <a:bodyPr/>
                    <a:lstStyle/>
                    <a:p>
                      <a:pPr algn="ctr">
                        <a:lnSpc>
                          <a:spcPts val="2800"/>
                        </a:lnSpc>
                        <a:defRPr/>
                      </a:pPr>
                      <a:r>
                        <a:rPr lang="en-US" sz="2000">
                          <a:solidFill>
                            <a:srgbClr val="000000"/>
                          </a:solidFill>
                          <a:latin typeface="Josefin Sans"/>
                        </a:rPr>
                        <a:t>1</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MAHV</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học viên</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X</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72220">
                <a:tc>
                  <a:txBody>
                    <a:bodyPr/>
                    <a:lstStyle/>
                    <a:p>
                      <a:pPr algn="ctr">
                        <a:lnSpc>
                          <a:spcPts val="2800"/>
                        </a:lnSpc>
                        <a:defRPr/>
                      </a:pPr>
                      <a:r>
                        <a:rPr lang="en-US" sz="2000">
                          <a:solidFill>
                            <a:srgbClr val="000000"/>
                          </a:solidFill>
                          <a:latin typeface="Josefin Sans"/>
                        </a:rPr>
                        <a:t>2</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MAKH</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khoá học</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72220">
                <a:tc>
                  <a:txBody>
                    <a:bodyPr/>
                    <a:lstStyle/>
                    <a:p>
                      <a:pPr algn="ctr">
                        <a:lnSpc>
                          <a:spcPts val="2800"/>
                        </a:lnSpc>
                        <a:defRPr/>
                      </a:pPr>
                      <a:r>
                        <a:rPr lang="en-US" sz="2000">
                          <a:solidFill>
                            <a:srgbClr val="000000"/>
                          </a:solidFill>
                          <a:latin typeface="Josefin Sans"/>
                        </a:rPr>
                        <a:t>3</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MALOP</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Mã lớp</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Char(4)</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72220">
                <a:tc>
                  <a:txBody>
                    <a:bodyPr/>
                    <a:lstStyle/>
                    <a:p>
                      <a:pPr algn="ctr">
                        <a:lnSpc>
                          <a:spcPts val="2800"/>
                        </a:lnSpc>
                        <a:defRPr/>
                      </a:pPr>
                      <a:r>
                        <a:rPr lang="en-US" sz="2000">
                          <a:solidFill>
                            <a:srgbClr val="000000"/>
                          </a:solidFill>
                          <a:latin typeface="Josefin Sans"/>
                        </a:rPr>
                        <a:t>4</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DIEMQT</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Điểm quá trình</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Float</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572220">
                <a:tc>
                  <a:txBody>
                    <a:bodyPr/>
                    <a:lstStyle/>
                    <a:p>
                      <a:pPr algn="ctr">
                        <a:lnSpc>
                          <a:spcPts val="2800"/>
                        </a:lnSpc>
                        <a:defRPr/>
                      </a:pPr>
                      <a:r>
                        <a:rPr lang="en-US" sz="2000">
                          <a:solidFill>
                            <a:srgbClr val="000000"/>
                          </a:solidFill>
                          <a:latin typeface="Josefin Sans"/>
                        </a:rPr>
                        <a:t>5</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DIEMGK</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Điểm giữ kỳ</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Float</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572220">
                <a:tc>
                  <a:txBody>
                    <a:bodyPr/>
                    <a:lstStyle/>
                    <a:p>
                      <a:pPr algn="ctr">
                        <a:lnSpc>
                          <a:spcPts val="2800"/>
                        </a:lnSpc>
                        <a:defRPr/>
                      </a:pPr>
                      <a:r>
                        <a:rPr lang="en-US" sz="2000">
                          <a:solidFill>
                            <a:srgbClr val="000000"/>
                          </a:solidFill>
                          <a:latin typeface="Josefin Sans"/>
                        </a:rPr>
                        <a:t>6</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DIEMCK</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Điểm cuối kỳ</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Float</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925089">
                <a:tc>
                  <a:txBody>
                    <a:bodyPr/>
                    <a:lstStyle/>
                    <a:p>
                      <a:pPr algn="ctr">
                        <a:lnSpc>
                          <a:spcPts val="2800"/>
                        </a:lnSpc>
                        <a:defRPr/>
                      </a:pPr>
                      <a:r>
                        <a:rPr lang="en-US" sz="2000">
                          <a:solidFill>
                            <a:srgbClr val="000000"/>
                          </a:solidFill>
                          <a:latin typeface="Josefin Sans"/>
                        </a:rPr>
                        <a:t>7</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TONGDIEM</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Tổng điểm</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Float</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572220">
                <a:tc>
                  <a:txBody>
                    <a:bodyPr/>
                    <a:lstStyle/>
                    <a:p>
                      <a:pPr algn="ctr">
                        <a:lnSpc>
                          <a:spcPts val="2800"/>
                        </a:lnSpc>
                        <a:defRPr/>
                      </a:pPr>
                      <a:r>
                        <a:rPr lang="en-US" sz="2000">
                          <a:solidFill>
                            <a:srgbClr val="000000"/>
                          </a:solidFill>
                          <a:latin typeface="Josefin Sans"/>
                        </a:rPr>
                        <a:t>8</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XEPLOAI</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Xếp loại</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Nvarchar(20)</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572220">
                <a:tc>
                  <a:txBody>
                    <a:bodyPr/>
                    <a:lstStyle/>
                    <a:p>
                      <a:pPr algn="ctr">
                        <a:lnSpc>
                          <a:spcPts val="2800"/>
                        </a:lnSpc>
                        <a:defRPr/>
                      </a:pPr>
                      <a:r>
                        <a:rPr lang="en-US" sz="2000">
                          <a:solidFill>
                            <a:srgbClr val="000000"/>
                          </a:solidFill>
                          <a:latin typeface="Josefin Sans"/>
                        </a:rPr>
                        <a:t>9</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GHICHU</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Ghi chú</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Nvarchar(20)</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925089">
                <a:tc>
                  <a:txBody>
                    <a:bodyPr/>
                    <a:lstStyle/>
                    <a:p>
                      <a:pPr algn="ctr">
                        <a:lnSpc>
                          <a:spcPts val="2800"/>
                        </a:lnSpc>
                        <a:defRPr/>
                      </a:pPr>
                      <a:r>
                        <a:rPr lang="en-US" sz="2000">
                          <a:solidFill>
                            <a:srgbClr val="000000"/>
                          </a:solidFill>
                          <a:latin typeface="Josefin Sans"/>
                        </a:rPr>
                        <a:t>10</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TINHTRANG</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Tình trạng</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Bit</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Josefin Sans"/>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B4B82"/>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28700"/>
            <a:ext cx="7165867" cy="3320177"/>
            <a:chOff x="0" y="0"/>
            <a:chExt cx="9554489" cy="4426902"/>
          </a:xfrm>
        </p:grpSpPr>
        <p:sp>
          <p:nvSpPr>
            <p:cNvPr id="3" name="TextBox 3"/>
            <p:cNvSpPr txBox="1"/>
            <p:nvPr/>
          </p:nvSpPr>
          <p:spPr>
            <a:xfrm>
              <a:off x="0" y="500380"/>
              <a:ext cx="9554489" cy="1365885"/>
            </a:xfrm>
            <a:prstGeom prst="rect">
              <a:avLst/>
            </a:prstGeom>
          </p:spPr>
          <p:txBody>
            <a:bodyPr lIns="0" tIns="0" rIns="0" bIns="0" rtlCol="0" anchor="t">
              <a:spAutoFit/>
            </a:bodyPr>
            <a:lstStyle/>
            <a:p>
              <a:pPr>
                <a:lnSpc>
                  <a:spcPts val="7507"/>
                </a:lnSpc>
              </a:pPr>
              <a:r>
                <a:rPr lang="en-US" sz="7150">
                  <a:solidFill>
                    <a:srgbClr val="F7B4A7"/>
                  </a:solidFill>
                  <a:latin typeface="Josefin Sans Bold"/>
                </a:rPr>
                <a:t>Mô hình ERD</a:t>
              </a:r>
            </a:p>
          </p:txBody>
        </p:sp>
        <p:sp>
          <p:nvSpPr>
            <p:cNvPr id="4" name="TextBox 4"/>
            <p:cNvSpPr txBox="1"/>
            <p:nvPr/>
          </p:nvSpPr>
          <p:spPr>
            <a:xfrm>
              <a:off x="0" y="2452927"/>
              <a:ext cx="9289780" cy="646980"/>
            </a:xfrm>
            <a:prstGeom prst="rect">
              <a:avLst/>
            </a:prstGeom>
          </p:spPr>
          <p:txBody>
            <a:bodyPr lIns="0" tIns="0" rIns="0" bIns="0" rtlCol="0" anchor="t">
              <a:spAutoFit/>
            </a:bodyPr>
            <a:lstStyle/>
            <a:p>
              <a:pPr>
                <a:lnSpc>
                  <a:spcPts val="3967"/>
                </a:lnSpc>
              </a:pPr>
              <a:endParaRPr/>
            </a:p>
          </p:txBody>
        </p:sp>
        <p:sp>
          <p:nvSpPr>
            <p:cNvPr id="5" name="TextBox 5"/>
            <p:cNvSpPr txBox="1"/>
            <p:nvPr/>
          </p:nvSpPr>
          <p:spPr>
            <a:xfrm>
              <a:off x="0" y="3775180"/>
              <a:ext cx="7606424" cy="654262"/>
            </a:xfrm>
            <a:prstGeom prst="rect">
              <a:avLst/>
            </a:prstGeom>
          </p:spPr>
          <p:txBody>
            <a:bodyPr lIns="0" tIns="0" rIns="0" bIns="0" rtlCol="0" anchor="t">
              <a:spAutoFit/>
            </a:bodyPr>
            <a:lstStyle/>
            <a:p>
              <a:pPr>
                <a:lnSpc>
                  <a:spcPts val="4060"/>
                </a:lnSpc>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4DDDE"/>
        </a:solidFill>
        <a:effectLst/>
      </p:bgPr>
    </p:bg>
    <p:spTree>
      <p:nvGrpSpPr>
        <p:cNvPr id="1" name=""/>
        <p:cNvGrpSpPr/>
        <p:nvPr/>
      </p:nvGrpSpPr>
      <p:grpSpPr>
        <a:xfrm>
          <a:off x="0" y="0"/>
          <a:ext cx="0" cy="0"/>
          <a:chOff x="0" y="0"/>
          <a:chExt cx="0" cy="0"/>
        </a:xfrm>
      </p:grpSpPr>
      <p:grpSp>
        <p:nvGrpSpPr>
          <p:cNvPr id="2" name="Group 2"/>
          <p:cNvGrpSpPr/>
          <p:nvPr/>
        </p:nvGrpSpPr>
        <p:grpSpPr>
          <a:xfrm>
            <a:off x="1565158" y="3580571"/>
            <a:ext cx="8288979" cy="3934040"/>
            <a:chOff x="0" y="0"/>
            <a:chExt cx="11051972" cy="5245387"/>
          </a:xfrm>
        </p:grpSpPr>
        <p:sp>
          <p:nvSpPr>
            <p:cNvPr id="3" name="TextBox 3"/>
            <p:cNvSpPr txBox="1"/>
            <p:nvPr/>
          </p:nvSpPr>
          <p:spPr>
            <a:xfrm>
              <a:off x="0" y="-222462"/>
              <a:ext cx="11051972" cy="3815714"/>
            </a:xfrm>
            <a:prstGeom prst="rect">
              <a:avLst/>
            </a:prstGeom>
          </p:spPr>
          <p:txBody>
            <a:bodyPr lIns="0" tIns="0" rIns="0" bIns="0" rtlCol="0" anchor="t">
              <a:spAutoFit/>
            </a:bodyPr>
            <a:lstStyle/>
            <a:p>
              <a:pPr>
                <a:lnSpc>
                  <a:spcPts val="11760"/>
                </a:lnSpc>
              </a:pPr>
              <a:r>
                <a:rPr lang="en-US" sz="8000" spc="-88">
                  <a:solidFill>
                    <a:srgbClr val="2B4B82"/>
                  </a:solidFill>
                  <a:latin typeface="Josefin Sans Bold"/>
                </a:rPr>
                <a:t>3. THIẾT KẾ</a:t>
              </a:r>
            </a:p>
            <a:p>
              <a:pPr>
                <a:lnSpc>
                  <a:spcPts val="11760"/>
                </a:lnSpc>
              </a:pPr>
              <a:r>
                <a:rPr lang="en-US" sz="8000" spc="-88">
                  <a:solidFill>
                    <a:srgbClr val="2B4B82"/>
                  </a:solidFill>
                  <a:latin typeface="Josefin Sans Bold"/>
                </a:rPr>
                <a:t>GIAO DIỆN</a:t>
              </a:r>
            </a:p>
          </p:txBody>
        </p:sp>
        <p:sp>
          <p:nvSpPr>
            <p:cNvPr id="4" name="TextBox 4"/>
            <p:cNvSpPr txBox="1"/>
            <p:nvPr/>
          </p:nvSpPr>
          <p:spPr>
            <a:xfrm>
              <a:off x="0" y="4569112"/>
              <a:ext cx="11051972" cy="676275"/>
            </a:xfrm>
            <a:prstGeom prst="rect">
              <a:avLst/>
            </a:prstGeom>
          </p:spPr>
          <p:txBody>
            <a:bodyPr lIns="0" tIns="0" rIns="0" bIns="0" rtlCol="0" anchor="t">
              <a:spAutoFit/>
            </a:bodyPr>
            <a:lstStyle/>
            <a:p>
              <a:pPr>
                <a:lnSpc>
                  <a:spcPts val="4200"/>
                </a:lnSpc>
              </a:pPr>
              <a:endParaRPr/>
            </a:p>
          </p:txBody>
        </p:sp>
      </p:grpSp>
      <p:sp>
        <p:nvSpPr>
          <p:cNvPr id="5" name="Freeform 5"/>
          <p:cNvSpPr/>
          <p:nvPr/>
        </p:nvSpPr>
        <p:spPr>
          <a:xfrm>
            <a:off x="9854137" y="3018272"/>
            <a:ext cx="7411325" cy="4635447"/>
          </a:xfrm>
          <a:custGeom>
            <a:avLst/>
            <a:gdLst/>
            <a:ahLst/>
            <a:cxnLst/>
            <a:rect l="l" t="t" r="r" b="b"/>
            <a:pathLst>
              <a:path w="7411325" h="4635447">
                <a:moveTo>
                  <a:pt x="0" y="0"/>
                </a:moveTo>
                <a:lnTo>
                  <a:pt x="7411325" y="0"/>
                </a:lnTo>
                <a:lnTo>
                  <a:pt x="7411325" y="4635447"/>
                </a:lnTo>
                <a:lnTo>
                  <a:pt x="0" y="46354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8665100" y="8613636"/>
            <a:ext cx="4338720" cy="2713672"/>
          </a:xfrm>
          <a:custGeom>
            <a:avLst/>
            <a:gdLst/>
            <a:ahLst/>
            <a:cxnLst/>
            <a:rect l="l" t="t" r="r" b="b"/>
            <a:pathLst>
              <a:path w="4338720" h="2713672">
                <a:moveTo>
                  <a:pt x="0" y="0"/>
                </a:moveTo>
                <a:lnTo>
                  <a:pt x="4338720" y="0"/>
                </a:lnTo>
                <a:lnTo>
                  <a:pt x="4338720" y="2713671"/>
                </a:lnTo>
                <a:lnTo>
                  <a:pt x="0" y="271367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13976014" y="7483497"/>
            <a:ext cx="3289448" cy="2057400"/>
          </a:xfrm>
          <a:custGeom>
            <a:avLst/>
            <a:gdLst/>
            <a:ahLst/>
            <a:cxnLst/>
            <a:rect l="l" t="t" r="r" b="b"/>
            <a:pathLst>
              <a:path w="3289448" h="2057400">
                <a:moveTo>
                  <a:pt x="0" y="0"/>
                </a:moveTo>
                <a:lnTo>
                  <a:pt x="3289448" y="0"/>
                </a:lnTo>
                <a:lnTo>
                  <a:pt x="3289448"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Freeform 8"/>
          <p:cNvSpPr/>
          <p:nvPr/>
        </p:nvSpPr>
        <p:spPr>
          <a:xfrm>
            <a:off x="13320348" y="712171"/>
            <a:ext cx="3289448" cy="2057400"/>
          </a:xfrm>
          <a:custGeom>
            <a:avLst/>
            <a:gdLst/>
            <a:ahLst/>
            <a:cxnLst/>
            <a:rect l="l" t="t" r="r" b="b"/>
            <a:pathLst>
              <a:path w="3289448" h="2057400">
                <a:moveTo>
                  <a:pt x="0" y="0"/>
                </a:moveTo>
                <a:lnTo>
                  <a:pt x="3289448" y="0"/>
                </a:lnTo>
                <a:lnTo>
                  <a:pt x="3289448"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extBox 2"/>
          <p:cNvSpPr txBox="1"/>
          <p:nvPr/>
        </p:nvSpPr>
        <p:spPr>
          <a:xfrm>
            <a:off x="1370694" y="3370703"/>
            <a:ext cx="6276929" cy="990600"/>
          </a:xfrm>
          <a:prstGeom prst="rect">
            <a:avLst/>
          </a:prstGeom>
        </p:spPr>
        <p:txBody>
          <a:bodyPr lIns="0" tIns="0" rIns="0" bIns="0" rtlCol="0" anchor="t">
            <a:spAutoFit/>
          </a:bodyPr>
          <a:lstStyle/>
          <a:p>
            <a:pPr>
              <a:lnSpc>
                <a:spcPts val="7680"/>
              </a:lnSpc>
            </a:pPr>
            <a:r>
              <a:rPr lang="en-US" sz="6400">
                <a:solidFill>
                  <a:srgbClr val="2B4B82"/>
                </a:solidFill>
                <a:latin typeface="Josefin Sans Bold"/>
              </a:rPr>
              <a:t>Công cụ</a:t>
            </a:r>
          </a:p>
        </p:txBody>
      </p:sp>
      <p:sp>
        <p:nvSpPr>
          <p:cNvPr id="3" name="TextBox 3"/>
          <p:cNvSpPr txBox="1"/>
          <p:nvPr/>
        </p:nvSpPr>
        <p:spPr>
          <a:xfrm>
            <a:off x="1370694" y="5079973"/>
            <a:ext cx="6276929" cy="372427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2B4B82"/>
                </a:solidFill>
                <a:latin typeface="Josefin Sans"/>
              </a:rPr>
              <a:t>Visual Form cho phép người dùng tương tác với cơ sở dữ liệu bằng cách điền thông tin vào các trường trên giao diện đồ họa, thay vì viết truy vấn SQL, giúp dễ dàng thao tác quản lý thông tin.</a:t>
            </a:r>
          </a:p>
        </p:txBody>
      </p:sp>
      <p:sp>
        <p:nvSpPr>
          <p:cNvPr id="4" name="TextBox 4"/>
          <p:cNvSpPr txBox="1"/>
          <p:nvPr/>
        </p:nvSpPr>
        <p:spPr>
          <a:xfrm>
            <a:off x="10893831" y="3370703"/>
            <a:ext cx="6023474" cy="990600"/>
          </a:xfrm>
          <a:prstGeom prst="rect">
            <a:avLst/>
          </a:prstGeom>
        </p:spPr>
        <p:txBody>
          <a:bodyPr lIns="0" tIns="0" rIns="0" bIns="0" rtlCol="0" anchor="t">
            <a:spAutoFit/>
          </a:bodyPr>
          <a:lstStyle/>
          <a:p>
            <a:pPr>
              <a:lnSpc>
                <a:spcPts val="7680"/>
              </a:lnSpc>
            </a:pPr>
            <a:r>
              <a:rPr lang="en-US" sz="6400">
                <a:solidFill>
                  <a:srgbClr val="2B4B82"/>
                </a:solidFill>
                <a:latin typeface="Josefin Sans Bold"/>
              </a:rPr>
              <a:t>Lợi ích</a:t>
            </a:r>
          </a:p>
        </p:txBody>
      </p:sp>
      <p:sp>
        <p:nvSpPr>
          <p:cNvPr id="5" name="TextBox 5"/>
          <p:cNvSpPr txBox="1"/>
          <p:nvPr/>
        </p:nvSpPr>
        <p:spPr>
          <a:xfrm>
            <a:off x="10893831" y="5079973"/>
            <a:ext cx="6023474" cy="2657475"/>
          </a:xfrm>
          <a:prstGeom prst="rect">
            <a:avLst/>
          </a:prstGeom>
        </p:spPr>
        <p:txBody>
          <a:bodyPr lIns="0" tIns="0" rIns="0" bIns="0" rtlCol="0" anchor="t">
            <a:spAutoFit/>
          </a:bodyPr>
          <a:lstStyle/>
          <a:p>
            <a:pPr marL="647700" lvl="1" indent="-323850">
              <a:lnSpc>
                <a:spcPts val="4200"/>
              </a:lnSpc>
              <a:buFont typeface="Arial"/>
              <a:buChar char="•"/>
            </a:pPr>
            <a:r>
              <a:rPr lang="en-US" sz="3000">
                <a:solidFill>
                  <a:srgbClr val="2B4B82"/>
                </a:solidFill>
                <a:latin typeface="Josefin Sans"/>
              </a:rPr>
              <a:t>Dễ sử dụng</a:t>
            </a:r>
          </a:p>
          <a:p>
            <a:pPr marL="647700" lvl="1" indent="-323850">
              <a:lnSpc>
                <a:spcPts val="4200"/>
              </a:lnSpc>
              <a:buFont typeface="Arial"/>
              <a:buChar char="•"/>
            </a:pPr>
            <a:r>
              <a:rPr lang="en-US" sz="3000">
                <a:solidFill>
                  <a:srgbClr val="2B4B82"/>
                </a:solidFill>
                <a:latin typeface="Josefin Sans"/>
              </a:rPr>
              <a:t>Tiết kiệm thời gian</a:t>
            </a:r>
          </a:p>
          <a:p>
            <a:pPr marL="647700" lvl="1" indent="-323850">
              <a:lnSpc>
                <a:spcPts val="4200"/>
              </a:lnSpc>
              <a:buFont typeface="Arial"/>
              <a:buChar char="•"/>
            </a:pPr>
            <a:r>
              <a:rPr lang="en-US" sz="3000">
                <a:solidFill>
                  <a:srgbClr val="2B4B82"/>
                </a:solidFill>
                <a:latin typeface="Josefin Sans"/>
              </a:rPr>
              <a:t>Giảm sai sót</a:t>
            </a:r>
          </a:p>
          <a:p>
            <a:pPr marL="647700" lvl="1" indent="-323850">
              <a:lnSpc>
                <a:spcPts val="4200"/>
              </a:lnSpc>
              <a:buFont typeface="Arial"/>
              <a:buChar char="•"/>
            </a:pPr>
            <a:r>
              <a:rPr lang="en-US" sz="3000">
                <a:solidFill>
                  <a:srgbClr val="2B4B82"/>
                </a:solidFill>
                <a:latin typeface="Josefin Sans"/>
              </a:rPr>
              <a:t>Tùy chỉnh và thẩm định dễ dàng</a:t>
            </a:r>
          </a:p>
        </p:txBody>
      </p:sp>
      <p:sp>
        <p:nvSpPr>
          <p:cNvPr id="6" name="Freeform 6"/>
          <p:cNvSpPr/>
          <p:nvPr/>
        </p:nvSpPr>
        <p:spPr>
          <a:xfrm>
            <a:off x="0" y="-963412"/>
            <a:ext cx="4597438" cy="2842053"/>
          </a:xfrm>
          <a:custGeom>
            <a:avLst/>
            <a:gdLst/>
            <a:ahLst/>
            <a:cxnLst/>
            <a:rect l="l" t="t" r="r" b="b"/>
            <a:pathLst>
              <a:path w="4597438" h="2842053">
                <a:moveTo>
                  <a:pt x="0" y="0"/>
                </a:moveTo>
                <a:lnTo>
                  <a:pt x="4597438" y="0"/>
                </a:lnTo>
                <a:lnTo>
                  <a:pt x="4597438" y="2842052"/>
                </a:lnTo>
                <a:lnTo>
                  <a:pt x="0" y="28420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flipH="1">
            <a:off x="10551837" y="390596"/>
            <a:ext cx="2076668" cy="1276207"/>
          </a:xfrm>
          <a:custGeom>
            <a:avLst/>
            <a:gdLst/>
            <a:ahLst/>
            <a:cxnLst/>
            <a:rect l="l" t="t" r="r" b="b"/>
            <a:pathLst>
              <a:path w="2076668" h="1276207">
                <a:moveTo>
                  <a:pt x="2076668" y="0"/>
                </a:moveTo>
                <a:lnTo>
                  <a:pt x="0" y="0"/>
                </a:lnTo>
                <a:lnTo>
                  <a:pt x="0" y="1276208"/>
                </a:lnTo>
                <a:lnTo>
                  <a:pt x="2076668" y="1276208"/>
                </a:lnTo>
                <a:lnTo>
                  <a:pt x="207666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13138681" y="-2447996"/>
            <a:ext cx="3837986" cy="4114800"/>
          </a:xfrm>
          <a:custGeom>
            <a:avLst/>
            <a:gdLst/>
            <a:ahLst/>
            <a:cxnLst/>
            <a:rect l="l" t="t" r="r" b="b"/>
            <a:pathLst>
              <a:path w="3837986" h="4114800">
                <a:moveTo>
                  <a:pt x="0" y="0"/>
                </a:moveTo>
                <a:lnTo>
                  <a:pt x="3837987" y="0"/>
                </a:lnTo>
                <a:lnTo>
                  <a:pt x="383798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4994246" y="-3759204"/>
            <a:ext cx="5357753" cy="5591583"/>
          </a:xfrm>
          <a:custGeom>
            <a:avLst/>
            <a:gdLst/>
            <a:ahLst/>
            <a:cxnLst/>
            <a:rect l="l" t="t" r="r" b="b"/>
            <a:pathLst>
              <a:path w="5357753" h="5591583">
                <a:moveTo>
                  <a:pt x="0" y="0"/>
                </a:moveTo>
                <a:lnTo>
                  <a:pt x="5357752" y="0"/>
                </a:lnTo>
                <a:lnTo>
                  <a:pt x="5357752" y="5591583"/>
                </a:lnTo>
                <a:lnTo>
                  <a:pt x="0" y="559158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0" y="-963412"/>
            <a:ext cx="4597438" cy="2842053"/>
          </a:xfrm>
          <a:custGeom>
            <a:avLst/>
            <a:gdLst/>
            <a:ahLst/>
            <a:cxnLst/>
            <a:rect l="l" t="t" r="r" b="b"/>
            <a:pathLst>
              <a:path w="4597438" h="2842053">
                <a:moveTo>
                  <a:pt x="0" y="0"/>
                </a:moveTo>
                <a:lnTo>
                  <a:pt x="4597438" y="0"/>
                </a:lnTo>
                <a:lnTo>
                  <a:pt x="4597438" y="2842052"/>
                </a:lnTo>
                <a:lnTo>
                  <a:pt x="0" y="28420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a:off x="10551837" y="390596"/>
            <a:ext cx="2076668" cy="1276207"/>
          </a:xfrm>
          <a:custGeom>
            <a:avLst/>
            <a:gdLst/>
            <a:ahLst/>
            <a:cxnLst/>
            <a:rect l="l" t="t" r="r" b="b"/>
            <a:pathLst>
              <a:path w="2076668" h="1276207">
                <a:moveTo>
                  <a:pt x="2076668" y="0"/>
                </a:moveTo>
                <a:lnTo>
                  <a:pt x="0" y="0"/>
                </a:lnTo>
                <a:lnTo>
                  <a:pt x="0" y="1276208"/>
                </a:lnTo>
                <a:lnTo>
                  <a:pt x="2076668" y="1276208"/>
                </a:lnTo>
                <a:lnTo>
                  <a:pt x="207666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13138681" y="-2447996"/>
            <a:ext cx="3837986" cy="4114800"/>
          </a:xfrm>
          <a:custGeom>
            <a:avLst/>
            <a:gdLst/>
            <a:ahLst/>
            <a:cxnLst/>
            <a:rect l="l" t="t" r="r" b="b"/>
            <a:pathLst>
              <a:path w="3837986" h="4114800">
                <a:moveTo>
                  <a:pt x="0" y="0"/>
                </a:moveTo>
                <a:lnTo>
                  <a:pt x="3837987" y="0"/>
                </a:lnTo>
                <a:lnTo>
                  <a:pt x="383798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a:off x="4994246" y="-3759204"/>
            <a:ext cx="5357753" cy="5591583"/>
          </a:xfrm>
          <a:custGeom>
            <a:avLst/>
            <a:gdLst/>
            <a:ahLst/>
            <a:cxnLst/>
            <a:rect l="l" t="t" r="r" b="b"/>
            <a:pathLst>
              <a:path w="5357753" h="5591583">
                <a:moveTo>
                  <a:pt x="0" y="0"/>
                </a:moveTo>
                <a:lnTo>
                  <a:pt x="5357752" y="0"/>
                </a:lnTo>
                <a:lnTo>
                  <a:pt x="5357752" y="5591583"/>
                </a:lnTo>
                <a:lnTo>
                  <a:pt x="0" y="559158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a:off x="3991716" y="3769771"/>
            <a:ext cx="10304567" cy="5876246"/>
          </a:xfrm>
          <a:custGeom>
            <a:avLst/>
            <a:gdLst/>
            <a:ahLst/>
            <a:cxnLst/>
            <a:rect l="l" t="t" r="r" b="b"/>
            <a:pathLst>
              <a:path w="10304567" h="5876246">
                <a:moveTo>
                  <a:pt x="0" y="0"/>
                </a:moveTo>
                <a:lnTo>
                  <a:pt x="10304568" y="0"/>
                </a:lnTo>
                <a:lnTo>
                  <a:pt x="10304568" y="5876246"/>
                </a:lnTo>
                <a:lnTo>
                  <a:pt x="0" y="5876246"/>
                </a:lnTo>
                <a:lnTo>
                  <a:pt x="0" y="0"/>
                </a:lnTo>
                <a:close/>
              </a:path>
            </a:pathLst>
          </a:custGeom>
          <a:blipFill>
            <a:blip r:embed="rId10"/>
            <a:stretch>
              <a:fillRect/>
            </a:stretch>
          </a:blipFill>
        </p:spPr>
        <p:txBody>
          <a:bodyPr/>
          <a:lstStyle/>
          <a:p>
            <a:endParaRPr lang="en-US"/>
          </a:p>
        </p:txBody>
      </p:sp>
      <p:sp>
        <p:nvSpPr>
          <p:cNvPr id="7" name="TextBox 7"/>
          <p:cNvSpPr txBox="1"/>
          <p:nvPr/>
        </p:nvSpPr>
        <p:spPr>
          <a:xfrm>
            <a:off x="1028700" y="2422586"/>
            <a:ext cx="6774691" cy="990600"/>
          </a:xfrm>
          <a:prstGeom prst="rect">
            <a:avLst/>
          </a:prstGeom>
        </p:spPr>
        <p:txBody>
          <a:bodyPr lIns="0" tIns="0" rIns="0" bIns="0" rtlCol="0" anchor="t">
            <a:spAutoFit/>
          </a:bodyPr>
          <a:lstStyle/>
          <a:p>
            <a:pPr>
              <a:lnSpc>
                <a:spcPts val="7680"/>
              </a:lnSpc>
            </a:pPr>
            <a:r>
              <a:rPr lang="en-US" sz="6400">
                <a:solidFill>
                  <a:srgbClr val="2B4B82"/>
                </a:solidFill>
                <a:latin typeface="Josefin Sans Bold"/>
              </a:rPr>
              <a:t>Form đăng nhập</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0" y="-963412"/>
            <a:ext cx="4597438" cy="2842053"/>
          </a:xfrm>
          <a:custGeom>
            <a:avLst/>
            <a:gdLst/>
            <a:ahLst/>
            <a:cxnLst/>
            <a:rect l="l" t="t" r="r" b="b"/>
            <a:pathLst>
              <a:path w="4597438" h="2842053">
                <a:moveTo>
                  <a:pt x="0" y="0"/>
                </a:moveTo>
                <a:lnTo>
                  <a:pt x="4597438" y="0"/>
                </a:lnTo>
                <a:lnTo>
                  <a:pt x="4597438" y="2842052"/>
                </a:lnTo>
                <a:lnTo>
                  <a:pt x="0" y="28420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a:off x="10551837" y="390596"/>
            <a:ext cx="2076668" cy="1276207"/>
          </a:xfrm>
          <a:custGeom>
            <a:avLst/>
            <a:gdLst/>
            <a:ahLst/>
            <a:cxnLst/>
            <a:rect l="l" t="t" r="r" b="b"/>
            <a:pathLst>
              <a:path w="2076668" h="1276207">
                <a:moveTo>
                  <a:pt x="2076668" y="0"/>
                </a:moveTo>
                <a:lnTo>
                  <a:pt x="0" y="0"/>
                </a:lnTo>
                <a:lnTo>
                  <a:pt x="0" y="1276208"/>
                </a:lnTo>
                <a:lnTo>
                  <a:pt x="2076668" y="1276208"/>
                </a:lnTo>
                <a:lnTo>
                  <a:pt x="207666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13138681" y="-2447996"/>
            <a:ext cx="3837986" cy="4114800"/>
          </a:xfrm>
          <a:custGeom>
            <a:avLst/>
            <a:gdLst/>
            <a:ahLst/>
            <a:cxnLst/>
            <a:rect l="l" t="t" r="r" b="b"/>
            <a:pathLst>
              <a:path w="3837986" h="4114800">
                <a:moveTo>
                  <a:pt x="0" y="0"/>
                </a:moveTo>
                <a:lnTo>
                  <a:pt x="3837987" y="0"/>
                </a:lnTo>
                <a:lnTo>
                  <a:pt x="383798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a:off x="4994246" y="-3759204"/>
            <a:ext cx="5357753" cy="5591583"/>
          </a:xfrm>
          <a:custGeom>
            <a:avLst/>
            <a:gdLst/>
            <a:ahLst/>
            <a:cxnLst/>
            <a:rect l="l" t="t" r="r" b="b"/>
            <a:pathLst>
              <a:path w="5357753" h="5591583">
                <a:moveTo>
                  <a:pt x="0" y="0"/>
                </a:moveTo>
                <a:lnTo>
                  <a:pt x="5357752" y="0"/>
                </a:lnTo>
                <a:lnTo>
                  <a:pt x="5357752" y="5591583"/>
                </a:lnTo>
                <a:lnTo>
                  <a:pt x="0" y="559158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a:off x="3902638" y="3690945"/>
            <a:ext cx="10393646" cy="5863082"/>
          </a:xfrm>
          <a:custGeom>
            <a:avLst/>
            <a:gdLst/>
            <a:ahLst/>
            <a:cxnLst/>
            <a:rect l="l" t="t" r="r" b="b"/>
            <a:pathLst>
              <a:path w="10393646" h="5863082">
                <a:moveTo>
                  <a:pt x="0" y="0"/>
                </a:moveTo>
                <a:lnTo>
                  <a:pt x="10393646" y="0"/>
                </a:lnTo>
                <a:lnTo>
                  <a:pt x="10393646" y="5863082"/>
                </a:lnTo>
                <a:lnTo>
                  <a:pt x="0" y="5863082"/>
                </a:lnTo>
                <a:lnTo>
                  <a:pt x="0" y="0"/>
                </a:lnTo>
                <a:close/>
              </a:path>
            </a:pathLst>
          </a:custGeom>
          <a:blipFill>
            <a:blip r:embed="rId10"/>
            <a:stretch>
              <a:fillRect/>
            </a:stretch>
          </a:blipFill>
        </p:spPr>
        <p:txBody>
          <a:bodyPr/>
          <a:lstStyle/>
          <a:p>
            <a:endParaRPr lang="en-US"/>
          </a:p>
        </p:txBody>
      </p:sp>
      <p:sp>
        <p:nvSpPr>
          <p:cNvPr id="7" name="TextBox 7"/>
          <p:cNvSpPr txBox="1"/>
          <p:nvPr/>
        </p:nvSpPr>
        <p:spPr>
          <a:xfrm>
            <a:off x="1028700" y="2422586"/>
            <a:ext cx="13267584" cy="990600"/>
          </a:xfrm>
          <a:prstGeom prst="rect">
            <a:avLst/>
          </a:prstGeom>
        </p:spPr>
        <p:txBody>
          <a:bodyPr lIns="0" tIns="0" rIns="0" bIns="0" rtlCol="0" anchor="t">
            <a:spAutoFit/>
          </a:bodyPr>
          <a:lstStyle/>
          <a:p>
            <a:pPr>
              <a:lnSpc>
                <a:spcPts val="7680"/>
              </a:lnSpc>
            </a:pPr>
            <a:r>
              <a:rPr lang="en-US" sz="6400">
                <a:solidFill>
                  <a:srgbClr val="2B4B82"/>
                </a:solidFill>
                <a:latin typeface="Josefin Sans Bold"/>
              </a:rPr>
              <a:t>Form màn hình chính</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0" y="-963412"/>
            <a:ext cx="4597438" cy="2842053"/>
          </a:xfrm>
          <a:custGeom>
            <a:avLst/>
            <a:gdLst/>
            <a:ahLst/>
            <a:cxnLst/>
            <a:rect l="l" t="t" r="r" b="b"/>
            <a:pathLst>
              <a:path w="4597438" h="2842053">
                <a:moveTo>
                  <a:pt x="0" y="0"/>
                </a:moveTo>
                <a:lnTo>
                  <a:pt x="4597438" y="0"/>
                </a:lnTo>
                <a:lnTo>
                  <a:pt x="4597438" y="2842052"/>
                </a:lnTo>
                <a:lnTo>
                  <a:pt x="0" y="28420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a:off x="10551837" y="390596"/>
            <a:ext cx="2076668" cy="1276207"/>
          </a:xfrm>
          <a:custGeom>
            <a:avLst/>
            <a:gdLst/>
            <a:ahLst/>
            <a:cxnLst/>
            <a:rect l="l" t="t" r="r" b="b"/>
            <a:pathLst>
              <a:path w="2076668" h="1276207">
                <a:moveTo>
                  <a:pt x="2076668" y="0"/>
                </a:moveTo>
                <a:lnTo>
                  <a:pt x="0" y="0"/>
                </a:lnTo>
                <a:lnTo>
                  <a:pt x="0" y="1276208"/>
                </a:lnTo>
                <a:lnTo>
                  <a:pt x="2076668" y="1276208"/>
                </a:lnTo>
                <a:lnTo>
                  <a:pt x="207666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13138681" y="-2447996"/>
            <a:ext cx="3837986" cy="4114800"/>
          </a:xfrm>
          <a:custGeom>
            <a:avLst/>
            <a:gdLst/>
            <a:ahLst/>
            <a:cxnLst/>
            <a:rect l="l" t="t" r="r" b="b"/>
            <a:pathLst>
              <a:path w="3837986" h="4114800">
                <a:moveTo>
                  <a:pt x="0" y="0"/>
                </a:moveTo>
                <a:lnTo>
                  <a:pt x="3837987" y="0"/>
                </a:lnTo>
                <a:lnTo>
                  <a:pt x="383798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a:off x="4994246" y="-3759204"/>
            <a:ext cx="5357753" cy="5591583"/>
          </a:xfrm>
          <a:custGeom>
            <a:avLst/>
            <a:gdLst/>
            <a:ahLst/>
            <a:cxnLst/>
            <a:rect l="l" t="t" r="r" b="b"/>
            <a:pathLst>
              <a:path w="5357753" h="5591583">
                <a:moveTo>
                  <a:pt x="0" y="0"/>
                </a:moveTo>
                <a:lnTo>
                  <a:pt x="5357752" y="0"/>
                </a:lnTo>
                <a:lnTo>
                  <a:pt x="5357752" y="5591583"/>
                </a:lnTo>
                <a:lnTo>
                  <a:pt x="0" y="559158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a:off x="7662492" y="3832943"/>
            <a:ext cx="10319289" cy="5874057"/>
          </a:xfrm>
          <a:custGeom>
            <a:avLst/>
            <a:gdLst/>
            <a:ahLst/>
            <a:cxnLst/>
            <a:rect l="l" t="t" r="r" b="b"/>
            <a:pathLst>
              <a:path w="10319289" h="5874057">
                <a:moveTo>
                  <a:pt x="0" y="0"/>
                </a:moveTo>
                <a:lnTo>
                  <a:pt x="10319288" y="0"/>
                </a:lnTo>
                <a:lnTo>
                  <a:pt x="10319288" y="5874057"/>
                </a:lnTo>
                <a:lnTo>
                  <a:pt x="0" y="5874057"/>
                </a:lnTo>
                <a:lnTo>
                  <a:pt x="0" y="0"/>
                </a:lnTo>
                <a:close/>
              </a:path>
            </a:pathLst>
          </a:custGeom>
          <a:blipFill>
            <a:blip r:embed="rId10"/>
            <a:stretch>
              <a:fillRect/>
            </a:stretch>
          </a:blipFill>
        </p:spPr>
        <p:txBody>
          <a:bodyPr/>
          <a:lstStyle/>
          <a:p>
            <a:endParaRPr lang="en-US"/>
          </a:p>
        </p:txBody>
      </p:sp>
      <p:sp>
        <p:nvSpPr>
          <p:cNvPr id="7" name="TextBox 7"/>
          <p:cNvSpPr txBox="1"/>
          <p:nvPr/>
        </p:nvSpPr>
        <p:spPr>
          <a:xfrm>
            <a:off x="1028700" y="2422586"/>
            <a:ext cx="13267584" cy="990600"/>
          </a:xfrm>
          <a:prstGeom prst="rect">
            <a:avLst/>
          </a:prstGeom>
        </p:spPr>
        <p:txBody>
          <a:bodyPr lIns="0" tIns="0" rIns="0" bIns="0" rtlCol="0" anchor="t">
            <a:spAutoFit/>
          </a:bodyPr>
          <a:lstStyle/>
          <a:p>
            <a:pPr>
              <a:lnSpc>
                <a:spcPts val="7680"/>
              </a:lnSpc>
            </a:pPr>
            <a:r>
              <a:rPr lang="en-US" sz="6400">
                <a:solidFill>
                  <a:srgbClr val="2B4B82"/>
                </a:solidFill>
                <a:latin typeface="Josefin Sans Bold"/>
              </a:rPr>
              <a:t>Chức năng cập nhật</a:t>
            </a:r>
          </a:p>
        </p:txBody>
      </p:sp>
      <p:sp>
        <p:nvSpPr>
          <p:cNvPr id="8" name="TextBox 8"/>
          <p:cNvSpPr txBox="1"/>
          <p:nvPr/>
        </p:nvSpPr>
        <p:spPr>
          <a:xfrm>
            <a:off x="1028700" y="3956111"/>
            <a:ext cx="6276929" cy="3724275"/>
          </a:xfrm>
          <a:prstGeom prst="rect">
            <a:avLst/>
          </a:prstGeom>
        </p:spPr>
        <p:txBody>
          <a:bodyPr lIns="0" tIns="0" rIns="0" bIns="0" rtlCol="0" anchor="t">
            <a:spAutoFit/>
          </a:bodyPr>
          <a:lstStyle/>
          <a:p>
            <a:pPr algn="just">
              <a:lnSpc>
                <a:spcPts val="4200"/>
              </a:lnSpc>
            </a:pPr>
            <a:r>
              <a:rPr lang="en-US" sz="3000">
                <a:solidFill>
                  <a:srgbClr val="2B4B82"/>
                </a:solidFill>
                <a:latin typeface="Josefin Sans"/>
              </a:rPr>
              <a:t>Những chức năng chính: </a:t>
            </a:r>
          </a:p>
          <a:p>
            <a:pPr marL="647700" lvl="1" indent="-323850" algn="just">
              <a:lnSpc>
                <a:spcPts val="4200"/>
              </a:lnSpc>
              <a:buFont typeface="Arial"/>
              <a:buChar char="•"/>
            </a:pPr>
            <a:r>
              <a:rPr lang="en-US" sz="3000">
                <a:solidFill>
                  <a:srgbClr val="2B4B82"/>
                </a:solidFill>
                <a:latin typeface="Josefin Sans"/>
              </a:rPr>
              <a:t>Cập nhật học viên</a:t>
            </a:r>
          </a:p>
          <a:p>
            <a:pPr marL="647700" lvl="1" indent="-323850" algn="just">
              <a:lnSpc>
                <a:spcPts val="4200"/>
              </a:lnSpc>
              <a:buFont typeface="Arial"/>
              <a:buChar char="•"/>
            </a:pPr>
            <a:r>
              <a:rPr lang="en-US" sz="3000">
                <a:solidFill>
                  <a:srgbClr val="2B4B82"/>
                </a:solidFill>
                <a:latin typeface="Josefin Sans"/>
              </a:rPr>
              <a:t>Cập nhật điểm</a:t>
            </a:r>
          </a:p>
          <a:p>
            <a:pPr marL="647700" lvl="1" indent="-323850" algn="just">
              <a:lnSpc>
                <a:spcPts val="4200"/>
              </a:lnSpc>
              <a:buFont typeface="Arial"/>
              <a:buChar char="•"/>
            </a:pPr>
            <a:r>
              <a:rPr lang="en-US" sz="3000">
                <a:solidFill>
                  <a:srgbClr val="2B4B82"/>
                </a:solidFill>
                <a:latin typeface="Josefin Sans"/>
              </a:rPr>
              <a:t>Cập nhật lớp học</a:t>
            </a:r>
          </a:p>
          <a:p>
            <a:pPr marL="647700" lvl="1" indent="-323850" algn="just">
              <a:lnSpc>
                <a:spcPts val="4200"/>
              </a:lnSpc>
              <a:buFont typeface="Arial"/>
              <a:buChar char="•"/>
            </a:pPr>
            <a:r>
              <a:rPr lang="en-US" sz="3000">
                <a:solidFill>
                  <a:srgbClr val="2B4B82"/>
                </a:solidFill>
                <a:latin typeface="Josefin Sans"/>
              </a:rPr>
              <a:t>Cập nhật khoá học</a:t>
            </a:r>
          </a:p>
          <a:p>
            <a:pPr marL="647700" lvl="1" indent="-323850" algn="just">
              <a:lnSpc>
                <a:spcPts val="4200"/>
              </a:lnSpc>
              <a:buFont typeface="Arial"/>
              <a:buChar char="•"/>
            </a:pPr>
            <a:r>
              <a:rPr lang="en-US" sz="3000">
                <a:solidFill>
                  <a:srgbClr val="2B4B82"/>
                </a:solidFill>
                <a:latin typeface="Josefin Sans"/>
              </a:rPr>
              <a:t>Cập nhật giáo viên</a:t>
            </a:r>
          </a:p>
          <a:p>
            <a:pPr marL="647700" lvl="1" indent="-323850" algn="just">
              <a:lnSpc>
                <a:spcPts val="4200"/>
              </a:lnSpc>
              <a:buFont typeface="Arial"/>
              <a:buChar char="•"/>
            </a:pPr>
            <a:r>
              <a:rPr lang="en-US" sz="3000">
                <a:solidFill>
                  <a:srgbClr val="2B4B82"/>
                </a:solidFill>
                <a:latin typeface="Josefin Sans"/>
              </a:rPr>
              <a:t>Cập nhật phòng học</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extBox 2"/>
          <p:cNvSpPr txBox="1"/>
          <p:nvPr/>
        </p:nvSpPr>
        <p:spPr>
          <a:xfrm>
            <a:off x="3266726" y="2594342"/>
            <a:ext cx="11754548" cy="990600"/>
          </a:xfrm>
          <a:prstGeom prst="rect">
            <a:avLst/>
          </a:prstGeom>
        </p:spPr>
        <p:txBody>
          <a:bodyPr lIns="0" tIns="0" rIns="0" bIns="0" rtlCol="0" anchor="t">
            <a:spAutoFit/>
          </a:bodyPr>
          <a:lstStyle/>
          <a:p>
            <a:pPr algn="ctr">
              <a:lnSpc>
                <a:spcPts val="7680"/>
              </a:lnSpc>
            </a:pPr>
            <a:r>
              <a:rPr lang="en-US" sz="6400">
                <a:solidFill>
                  <a:srgbClr val="2B4B82"/>
                </a:solidFill>
                <a:latin typeface="Josefin Sans Bold"/>
              </a:rPr>
              <a:t>THÀNH VIÊN NHÓM</a:t>
            </a:r>
          </a:p>
        </p:txBody>
      </p:sp>
      <p:sp>
        <p:nvSpPr>
          <p:cNvPr id="3" name="TextBox 3"/>
          <p:cNvSpPr txBox="1"/>
          <p:nvPr/>
        </p:nvSpPr>
        <p:spPr>
          <a:xfrm>
            <a:off x="3361538" y="4777993"/>
            <a:ext cx="11564924" cy="3521075"/>
          </a:xfrm>
          <a:prstGeom prst="rect">
            <a:avLst/>
          </a:prstGeom>
        </p:spPr>
        <p:txBody>
          <a:bodyPr lIns="0" tIns="0" rIns="0" bIns="0" rtlCol="0" anchor="t">
            <a:spAutoFit/>
          </a:bodyPr>
          <a:lstStyle/>
          <a:p>
            <a:pPr>
              <a:lnSpc>
                <a:spcPts val="7000"/>
              </a:lnSpc>
            </a:pPr>
            <a:r>
              <a:rPr lang="en-US" sz="5000">
                <a:solidFill>
                  <a:srgbClr val="2B4B82"/>
                </a:solidFill>
                <a:latin typeface="Josefin Sans"/>
              </a:rPr>
              <a:t>46.01.103.056             Đặng Văn Phương</a:t>
            </a:r>
          </a:p>
          <a:p>
            <a:pPr>
              <a:lnSpc>
                <a:spcPts val="7000"/>
              </a:lnSpc>
            </a:pPr>
            <a:r>
              <a:rPr lang="en-US" sz="5000">
                <a:solidFill>
                  <a:srgbClr val="2B4B82"/>
                </a:solidFill>
                <a:latin typeface="Josefin Sans"/>
              </a:rPr>
              <a:t>46.01.104.129              Trương Thế Nhật</a:t>
            </a:r>
          </a:p>
          <a:p>
            <a:pPr>
              <a:lnSpc>
                <a:spcPts val="7000"/>
              </a:lnSpc>
            </a:pPr>
            <a:r>
              <a:rPr lang="en-US" sz="5000">
                <a:solidFill>
                  <a:srgbClr val="2B4B82"/>
                </a:solidFill>
                <a:latin typeface="Josefin Sans"/>
              </a:rPr>
              <a:t>47.01.104.062             Lưu Thành Đạt</a:t>
            </a:r>
          </a:p>
          <a:p>
            <a:pPr>
              <a:lnSpc>
                <a:spcPts val="7000"/>
              </a:lnSpc>
            </a:pPr>
            <a:endParaRPr lang="en-US" sz="5000">
              <a:solidFill>
                <a:srgbClr val="2B4B82"/>
              </a:solidFill>
              <a:latin typeface="Josefin Sans"/>
            </a:endParaRPr>
          </a:p>
        </p:txBody>
      </p:sp>
      <p:sp>
        <p:nvSpPr>
          <p:cNvPr id="4" name="Freeform 4"/>
          <p:cNvSpPr/>
          <p:nvPr/>
        </p:nvSpPr>
        <p:spPr>
          <a:xfrm>
            <a:off x="0" y="-963412"/>
            <a:ext cx="4597438" cy="2842053"/>
          </a:xfrm>
          <a:custGeom>
            <a:avLst/>
            <a:gdLst/>
            <a:ahLst/>
            <a:cxnLst/>
            <a:rect l="l" t="t" r="r" b="b"/>
            <a:pathLst>
              <a:path w="4597438" h="2842053">
                <a:moveTo>
                  <a:pt x="0" y="0"/>
                </a:moveTo>
                <a:lnTo>
                  <a:pt x="4597438" y="0"/>
                </a:lnTo>
                <a:lnTo>
                  <a:pt x="4597438" y="2842052"/>
                </a:lnTo>
                <a:lnTo>
                  <a:pt x="0" y="28420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flipH="1">
            <a:off x="10551837" y="390596"/>
            <a:ext cx="2076668" cy="1276207"/>
          </a:xfrm>
          <a:custGeom>
            <a:avLst/>
            <a:gdLst/>
            <a:ahLst/>
            <a:cxnLst/>
            <a:rect l="l" t="t" r="r" b="b"/>
            <a:pathLst>
              <a:path w="2076668" h="1276207">
                <a:moveTo>
                  <a:pt x="2076668" y="0"/>
                </a:moveTo>
                <a:lnTo>
                  <a:pt x="0" y="0"/>
                </a:lnTo>
                <a:lnTo>
                  <a:pt x="0" y="1276208"/>
                </a:lnTo>
                <a:lnTo>
                  <a:pt x="2076668" y="1276208"/>
                </a:lnTo>
                <a:lnTo>
                  <a:pt x="207666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a:off x="13138681" y="-2447996"/>
            <a:ext cx="3837986" cy="4114800"/>
          </a:xfrm>
          <a:custGeom>
            <a:avLst/>
            <a:gdLst/>
            <a:ahLst/>
            <a:cxnLst/>
            <a:rect l="l" t="t" r="r" b="b"/>
            <a:pathLst>
              <a:path w="3837986" h="4114800">
                <a:moveTo>
                  <a:pt x="0" y="0"/>
                </a:moveTo>
                <a:lnTo>
                  <a:pt x="3837987" y="0"/>
                </a:lnTo>
                <a:lnTo>
                  <a:pt x="383798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7" name="Freeform 7"/>
          <p:cNvSpPr/>
          <p:nvPr/>
        </p:nvSpPr>
        <p:spPr>
          <a:xfrm>
            <a:off x="4994246" y="-3759204"/>
            <a:ext cx="5357753" cy="5591583"/>
          </a:xfrm>
          <a:custGeom>
            <a:avLst/>
            <a:gdLst/>
            <a:ahLst/>
            <a:cxnLst/>
            <a:rect l="l" t="t" r="r" b="b"/>
            <a:pathLst>
              <a:path w="5357753" h="5591583">
                <a:moveTo>
                  <a:pt x="0" y="0"/>
                </a:moveTo>
                <a:lnTo>
                  <a:pt x="5357752" y="0"/>
                </a:lnTo>
                <a:lnTo>
                  <a:pt x="5357752" y="5591583"/>
                </a:lnTo>
                <a:lnTo>
                  <a:pt x="0" y="559158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0" y="-963412"/>
            <a:ext cx="4597438" cy="2842053"/>
          </a:xfrm>
          <a:custGeom>
            <a:avLst/>
            <a:gdLst/>
            <a:ahLst/>
            <a:cxnLst/>
            <a:rect l="l" t="t" r="r" b="b"/>
            <a:pathLst>
              <a:path w="4597438" h="2842053">
                <a:moveTo>
                  <a:pt x="0" y="0"/>
                </a:moveTo>
                <a:lnTo>
                  <a:pt x="4597438" y="0"/>
                </a:lnTo>
                <a:lnTo>
                  <a:pt x="4597438" y="2842052"/>
                </a:lnTo>
                <a:lnTo>
                  <a:pt x="0" y="28420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a:off x="10551837" y="390596"/>
            <a:ext cx="2076668" cy="1276207"/>
          </a:xfrm>
          <a:custGeom>
            <a:avLst/>
            <a:gdLst/>
            <a:ahLst/>
            <a:cxnLst/>
            <a:rect l="l" t="t" r="r" b="b"/>
            <a:pathLst>
              <a:path w="2076668" h="1276207">
                <a:moveTo>
                  <a:pt x="2076668" y="0"/>
                </a:moveTo>
                <a:lnTo>
                  <a:pt x="0" y="0"/>
                </a:lnTo>
                <a:lnTo>
                  <a:pt x="0" y="1276208"/>
                </a:lnTo>
                <a:lnTo>
                  <a:pt x="2076668" y="1276208"/>
                </a:lnTo>
                <a:lnTo>
                  <a:pt x="207666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13138681" y="-2447996"/>
            <a:ext cx="3837986" cy="4114800"/>
          </a:xfrm>
          <a:custGeom>
            <a:avLst/>
            <a:gdLst/>
            <a:ahLst/>
            <a:cxnLst/>
            <a:rect l="l" t="t" r="r" b="b"/>
            <a:pathLst>
              <a:path w="3837986" h="4114800">
                <a:moveTo>
                  <a:pt x="0" y="0"/>
                </a:moveTo>
                <a:lnTo>
                  <a:pt x="3837987" y="0"/>
                </a:lnTo>
                <a:lnTo>
                  <a:pt x="383798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a:off x="4994246" y="-3759204"/>
            <a:ext cx="5357753" cy="5591583"/>
          </a:xfrm>
          <a:custGeom>
            <a:avLst/>
            <a:gdLst/>
            <a:ahLst/>
            <a:cxnLst/>
            <a:rect l="l" t="t" r="r" b="b"/>
            <a:pathLst>
              <a:path w="5357753" h="5591583">
                <a:moveTo>
                  <a:pt x="0" y="0"/>
                </a:moveTo>
                <a:lnTo>
                  <a:pt x="5357752" y="0"/>
                </a:lnTo>
                <a:lnTo>
                  <a:pt x="5357752" y="5591583"/>
                </a:lnTo>
                <a:lnTo>
                  <a:pt x="0" y="559158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a:off x="8612664" y="3717360"/>
            <a:ext cx="9052034" cy="6071733"/>
          </a:xfrm>
          <a:custGeom>
            <a:avLst/>
            <a:gdLst/>
            <a:ahLst/>
            <a:cxnLst/>
            <a:rect l="l" t="t" r="r" b="b"/>
            <a:pathLst>
              <a:path w="9052034" h="6071733">
                <a:moveTo>
                  <a:pt x="0" y="0"/>
                </a:moveTo>
                <a:lnTo>
                  <a:pt x="9052034" y="0"/>
                </a:lnTo>
                <a:lnTo>
                  <a:pt x="9052034" y="6071733"/>
                </a:lnTo>
                <a:lnTo>
                  <a:pt x="0" y="6071733"/>
                </a:lnTo>
                <a:lnTo>
                  <a:pt x="0" y="0"/>
                </a:lnTo>
                <a:close/>
              </a:path>
            </a:pathLst>
          </a:custGeom>
          <a:blipFill>
            <a:blip r:embed="rId10"/>
            <a:stretch>
              <a:fillRect/>
            </a:stretch>
          </a:blipFill>
        </p:spPr>
        <p:txBody>
          <a:bodyPr/>
          <a:lstStyle/>
          <a:p>
            <a:endParaRPr lang="en-US"/>
          </a:p>
        </p:txBody>
      </p:sp>
      <p:sp>
        <p:nvSpPr>
          <p:cNvPr id="7" name="TextBox 7"/>
          <p:cNvSpPr txBox="1"/>
          <p:nvPr/>
        </p:nvSpPr>
        <p:spPr>
          <a:xfrm>
            <a:off x="1028700" y="2422586"/>
            <a:ext cx="13267584" cy="990600"/>
          </a:xfrm>
          <a:prstGeom prst="rect">
            <a:avLst/>
          </a:prstGeom>
        </p:spPr>
        <p:txBody>
          <a:bodyPr lIns="0" tIns="0" rIns="0" bIns="0" rtlCol="0" anchor="t">
            <a:spAutoFit/>
          </a:bodyPr>
          <a:lstStyle/>
          <a:p>
            <a:pPr>
              <a:lnSpc>
                <a:spcPts val="7680"/>
              </a:lnSpc>
            </a:pPr>
            <a:r>
              <a:rPr lang="en-US" sz="6400">
                <a:solidFill>
                  <a:srgbClr val="2B4B82"/>
                </a:solidFill>
                <a:latin typeface="Josefin Sans Bold"/>
              </a:rPr>
              <a:t>Chức năng tìm kiếm</a:t>
            </a:r>
          </a:p>
        </p:txBody>
      </p:sp>
      <p:sp>
        <p:nvSpPr>
          <p:cNvPr id="8" name="TextBox 8"/>
          <p:cNvSpPr txBox="1"/>
          <p:nvPr/>
        </p:nvSpPr>
        <p:spPr>
          <a:xfrm>
            <a:off x="1028700" y="3956111"/>
            <a:ext cx="6276929" cy="2124075"/>
          </a:xfrm>
          <a:prstGeom prst="rect">
            <a:avLst/>
          </a:prstGeom>
        </p:spPr>
        <p:txBody>
          <a:bodyPr lIns="0" tIns="0" rIns="0" bIns="0" rtlCol="0" anchor="t">
            <a:spAutoFit/>
          </a:bodyPr>
          <a:lstStyle/>
          <a:p>
            <a:pPr algn="just">
              <a:lnSpc>
                <a:spcPts val="4200"/>
              </a:lnSpc>
            </a:pPr>
            <a:r>
              <a:rPr lang="en-US" sz="3000">
                <a:solidFill>
                  <a:srgbClr val="2B4B82"/>
                </a:solidFill>
                <a:latin typeface="Josefin Sans"/>
              </a:rPr>
              <a:t>Những chức năng chính:</a:t>
            </a:r>
          </a:p>
          <a:p>
            <a:pPr marL="647700" lvl="1" indent="-323850" algn="just">
              <a:lnSpc>
                <a:spcPts val="4200"/>
              </a:lnSpc>
              <a:buFont typeface="Arial"/>
              <a:buChar char="•"/>
            </a:pPr>
            <a:r>
              <a:rPr lang="en-US" sz="3000">
                <a:solidFill>
                  <a:srgbClr val="2B4B82"/>
                </a:solidFill>
                <a:latin typeface="Josefin Sans"/>
              </a:rPr>
              <a:t>Tìm kiếm học viên</a:t>
            </a:r>
          </a:p>
          <a:p>
            <a:pPr marL="647700" lvl="1" indent="-323850" algn="just">
              <a:lnSpc>
                <a:spcPts val="4200"/>
              </a:lnSpc>
              <a:buFont typeface="Arial"/>
              <a:buChar char="•"/>
            </a:pPr>
            <a:r>
              <a:rPr lang="en-US" sz="3000">
                <a:solidFill>
                  <a:srgbClr val="2B4B82"/>
                </a:solidFill>
                <a:latin typeface="Josefin Sans"/>
              </a:rPr>
              <a:t>Tìm kiếm giáo viên</a:t>
            </a:r>
          </a:p>
          <a:p>
            <a:pPr marL="647700" lvl="1" indent="-323850" algn="just">
              <a:lnSpc>
                <a:spcPts val="4200"/>
              </a:lnSpc>
              <a:buFont typeface="Arial"/>
              <a:buChar char="•"/>
            </a:pPr>
            <a:r>
              <a:rPr lang="en-US" sz="3000">
                <a:solidFill>
                  <a:srgbClr val="2B4B82"/>
                </a:solidFill>
                <a:latin typeface="Josefin Sans"/>
              </a:rPr>
              <a:t>Tìm kiếm điểm</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0" y="-963412"/>
            <a:ext cx="4597438" cy="2842053"/>
          </a:xfrm>
          <a:custGeom>
            <a:avLst/>
            <a:gdLst/>
            <a:ahLst/>
            <a:cxnLst/>
            <a:rect l="l" t="t" r="r" b="b"/>
            <a:pathLst>
              <a:path w="4597438" h="2842053">
                <a:moveTo>
                  <a:pt x="0" y="0"/>
                </a:moveTo>
                <a:lnTo>
                  <a:pt x="4597438" y="0"/>
                </a:lnTo>
                <a:lnTo>
                  <a:pt x="4597438" y="2842052"/>
                </a:lnTo>
                <a:lnTo>
                  <a:pt x="0" y="28420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a:off x="10551837" y="390596"/>
            <a:ext cx="2076668" cy="1276207"/>
          </a:xfrm>
          <a:custGeom>
            <a:avLst/>
            <a:gdLst/>
            <a:ahLst/>
            <a:cxnLst/>
            <a:rect l="l" t="t" r="r" b="b"/>
            <a:pathLst>
              <a:path w="2076668" h="1276207">
                <a:moveTo>
                  <a:pt x="2076668" y="0"/>
                </a:moveTo>
                <a:lnTo>
                  <a:pt x="0" y="0"/>
                </a:lnTo>
                <a:lnTo>
                  <a:pt x="0" y="1276208"/>
                </a:lnTo>
                <a:lnTo>
                  <a:pt x="2076668" y="1276208"/>
                </a:lnTo>
                <a:lnTo>
                  <a:pt x="207666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13138681" y="-2447996"/>
            <a:ext cx="3837986" cy="4114800"/>
          </a:xfrm>
          <a:custGeom>
            <a:avLst/>
            <a:gdLst/>
            <a:ahLst/>
            <a:cxnLst/>
            <a:rect l="l" t="t" r="r" b="b"/>
            <a:pathLst>
              <a:path w="3837986" h="4114800">
                <a:moveTo>
                  <a:pt x="0" y="0"/>
                </a:moveTo>
                <a:lnTo>
                  <a:pt x="3837987" y="0"/>
                </a:lnTo>
                <a:lnTo>
                  <a:pt x="383798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a:off x="4994246" y="-3759204"/>
            <a:ext cx="5357753" cy="5591583"/>
          </a:xfrm>
          <a:custGeom>
            <a:avLst/>
            <a:gdLst/>
            <a:ahLst/>
            <a:cxnLst/>
            <a:rect l="l" t="t" r="r" b="b"/>
            <a:pathLst>
              <a:path w="5357753" h="5591583">
                <a:moveTo>
                  <a:pt x="0" y="0"/>
                </a:moveTo>
                <a:lnTo>
                  <a:pt x="5357752" y="0"/>
                </a:lnTo>
                <a:lnTo>
                  <a:pt x="5357752" y="5591583"/>
                </a:lnTo>
                <a:lnTo>
                  <a:pt x="0" y="559158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a:off x="8616161" y="3736158"/>
            <a:ext cx="9045040" cy="6085689"/>
          </a:xfrm>
          <a:custGeom>
            <a:avLst/>
            <a:gdLst/>
            <a:ahLst/>
            <a:cxnLst/>
            <a:rect l="l" t="t" r="r" b="b"/>
            <a:pathLst>
              <a:path w="9045040" h="6085689">
                <a:moveTo>
                  <a:pt x="0" y="0"/>
                </a:moveTo>
                <a:lnTo>
                  <a:pt x="9045041" y="0"/>
                </a:lnTo>
                <a:lnTo>
                  <a:pt x="9045041" y="6085689"/>
                </a:lnTo>
                <a:lnTo>
                  <a:pt x="0" y="6085689"/>
                </a:lnTo>
                <a:lnTo>
                  <a:pt x="0" y="0"/>
                </a:lnTo>
                <a:close/>
              </a:path>
            </a:pathLst>
          </a:custGeom>
          <a:blipFill>
            <a:blip r:embed="rId10"/>
            <a:stretch>
              <a:fillRect/>
            </a:stretch>
          </a:blipFill>
        </p:spPr>
        <p:txBody>
          <a:bodyPr/>
          <a:lstStyle/>
          <a:p>
            <a:endParaRPr lang="en-US"/>
          </a:p>
        </p:txBody>
      </p:sp>
      <p:sp>
        <p:nvSpPr>
          <p:cNvPr id="7" name="TextBox 7"/>
          <p:cNvSpPr txBox="1"/>
          <p:nvPr/>
        </p:nvSpPr>
        <p:spPr>
          <a:xfrm>
            <a:off x="1028700" y="2422586"/>
            <a:ext cx="13267584" cy="990600"/>
          </a:xfrm>
          <a:prstGeom prst="rect">
            <a:avLst/>
          </a:prstGeom>
        </p:spPr>
        <p:txBody>
          <a:bodyPr lIns="0" tIns="0" rIns="0" bIns="0" rtlCol="0" anchor="t">
            <a:spAutoFit/>
          </a:bodyPr>
          <a:lstStyle/>
          <a:p>
            <a:pPr>
              <a:lnSpc>
                <a:spcPts val="7680"/>
              </a:lnSpc>
            </a:pPr>
            <a:r>
              <a:rPr lang="en-US" sz="6400">
                <a:solidFill>
                  <a:srgbClr val="2B4B82"/>
                </a:solidFill>
                <a:latin typeface="Josefin Sans Bold"/>
              </a:rPr>
              <a:t>Chức năng thống kê</a:t>
            </a:r>
          </a:p>
        </p:txBody>
      </p:sp>
      <p:sp>
        <p:nvSpPr>
          <p:cNvPr id="8" name="TextBox 8"/>
          <p:cNvSpPr txBox="1"/>
          <p:nvPr/>
        </p:nvSpPr>
        <p:spPr>
          <a:xfrm>
            <a:off x="1028700" y="3956111"/>
            <a:ext cx="6276929" cy="3724275"/>
          </a:xfrm>
          <a:prstGeom prst="rect">
            <a:avLst/>
          </a:prstGeom>
        </p:spPr>
        <p:txBody>
          <a:bodyPr lIns="0" tIns="0" rIns="0" bIns="0" rtlCol="0" anchor="t">
            <a:spAutoFit/>
          </a:bodyPr>
          <a:lstStyle/>
          <a:p>
            <a:pPr algn="just">
              <a:lnSpc>
                <a:spcPts val="4200"/>
              </a:lnSpc>
            </a:pPr>
            <a:r>
              <a:rPr lang="en-US" sz="3000">
                <a:solidFill>
                  <a:srgbClr val="2B4B82"/>
                </a:solidFill>
                <a:latin typeface="Josefin Sans"/>
              </a:rPr>
              <a:t>Những chức năng chính:</a:t>
            </a:r>
          </a:p>
          <a:p>
            <a:pPr marL="647700" lvl="1" indent="-323850" algn="just">
              <a:lnSpc>
                <a:spcPts val="4200"/>
              </a:lnSpc>
              <a:buFont typeface="Arial"/>
              <a:buChar char="•"/>
            </a:pPr>
            <a:r>
              <a:rPr lang="en-US" sz="3000">
                <a:solidFill>
                  <a:srgbClr val="2B4B82"/>
                </a:solidFill>
                <a:latin typeface="Josefin Sans"/>
              </a:rPr>
              <a:t>Thống kê danh sách: bao gồm danh sách lớp, danh sách chứng chỉ, danh sách thi lại</a:t>
            </a:r>
          </a:p>
          <a:p>
            <a:pPr marL="647700" lvl="1" indent="-323850" algn="just">
              <a:lnSpc>
                <a:spcPts val="4200"/>
              </a:lnSpc>
              <a:buFont typeface="Arial"/>
              <a:buChar char="•"/>
            </a:pPr>
            <a:r>
              <a:rPr lang="en-US" sz="3000">
                <a:solidFill>
                  <a:srgbClr val="2B4B82"/>
                </a:solidFill>
                <a:latin typeface="Josefin Sans"/>
              </a:rPr>
              <a:t>Thống kê điểm: bao gồm điểm học viên, điểm lớp học viên</a:t>
            </a:r>
          </a:p>
          <a:p>
            <a:pPr marL="647700" lvl="1" indent="-323850" algn="just">
              <a:lnSpc>
                <a:spcPts val="4200"/>
              </a:lnSpc>
              <a:buFont typeface="Arial"/>
              <a:buChar char="•"/>
            </a:pPr>
            <a:r>
              <a:rPr lang="en-US" sz="3000">
                <a:solidFill>
                  <a:srgbClr val="2B4B82"/>
                </a:solidFill>
                <a:latin typeface="Josefin Sans"/>
              </a:rPr>
              <a:t>In biên lai</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0" y="-963412"/>
            <a:ext cx="4597438" cy="2842053"/>
          </a:xfrm>
          <a:custGeom>
            <a:avLst/>
            <a:gdLst/>
            <a:ahLst/>
            <a:cxnLst/>
            <a:rect l="l" t="t" r="r" b="b"/>
            <a:pathLst>
              <a:path w="4597438" h="2842053">
                <a:moveTo>
                  <a:pt x="0" y="0"/>
                </a:moveTo>
                <a:lnTo>
                  <a:pt x="4597438" y="0"/>
                </a:lnTo>
                <a:lnTo>
                  <a:pt x="4597438" y="2842052"/>
                </a:lnTo>
                <a:lnTo>
                  <a:pt x="0" y="28420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flipH="1">
            <a:off x="10551837" y="390596"/>
            <a:ext cx="2076668" cy="1276207"/>
          </a:xfrm>
          <a:custGeom>
            <a:avLst/>
            <a:gdLst/>
            <a:ahLst/>
            <a:cxnLst/>
            <a:rect l="l" t="t" r="r" b="b"/>
            <a:pathLst>
              <a:path w="2076668" h="1276207">
                <a:moveTo>
                  <a:pt x="2076668" y="0"/>
                </a:moveTo>
                <a:lnTo>
                  <a:pt x="0" y="0"/>
                </a:lnTo>
                <a:lnTo>
                  <a:pt x="0" y="1276208"/>
                </a:lnTo>
                <a:lnTo>
                  <a:pt x="2076668" y="1276208"/>
                </a:lnTo>
                <a:lnTo>
                  <a:pt x="207666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Freeform 4"/>
          <p:cNvSpPr/>
          <p:nvPr/>
        </p:nvSpPr>
        <p:spPr>
          <a:xfrm>
            <a:off x="13138681" y="-2447996"/>
            <a:ext cx="3837986" cy="4114800"/>
          </a:xfrm>
          <a:custGeom>
            <a:avLst/>
            <a:gdLst/>
            <a:ahLst/>
            <a:cxnLst/>
            <a:rect l="l" t="t" r="r" b="b"/>
            <a:pathLst>
              <a:path w="3837986" h="4114800">
                <a:moveTo>
                  <a:pt x="0" y="0"/>
                </a:moveTo>
                <a:lnTo>
                  <a:pt x="3837987" y="0"/>
                </a:lnTo>
                <a:lnTo>
                  <a:pt x="383798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5" name="Freeform 5"/>
          <p:cNvSpPr/>
          <p:nvPr/>
        </p:nvSpPr>
        <p:spPr>
          <a:xfrm>
            <a:off x="4994246" y="-3759204"/>
            <a:ext cx="5357753" cy="5591583"/>
          </a:xfrm>
          <a:custGeom>
            <a:avLst/>
            <a:gdLst/>
            <a:ahLst/>
            <a:cxnLst/>
            <a:rect l="l" t="t" r="r" b="b"/>
            <a:pathLst>
              <a:path w="5357753" h="5591583">
                <a:moveTo>
                  <a:pt x="0" y="0"/>
                </a:moveTo>
                <a:lnTo>
                  <a:pt x="5357752" y="0"/>
                </a:lnTo>
                <a:lnTo>
                  <a:pt x="5357752" y="5591583"/>
                </a:lnTo>
                <a:lnTo>
                  <a:pt x="0" y="559158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6" name="Freeform 6"/>
          <p:cNvSpPr/>
          <p:nvPr/>
        </p:nvSpPr>
        <p:spPr>
          <a:xfrm>
            <a:off x="8616161" y="3736158"/>
            <a:ext cx="9045040" cy="6085689"/>
          </a:xfrm>
          <a:custGeom>
            <a:avLst/>
            <a:gdLst/>
            <a:ahLst/>
            <a:cxnLst/>
            <a:rect l="l" t="t" r="r" b="b"/>
            <a:pathLst>
              <a:path w="9045040" h="6085689">
                <a:moveTo>
                  <a:pt x="0" y="0"/>
                </a:moveTo>
                <a:lnTo>
                  <a:pt x="9045041" y="0"/>
                </a:lnTo>
                <a:lnTo>
                  <a:pt x="9045041" y="6085689"/>
                </a:lnTo>
                <a:lnTo>
                  <a:pt x="0" y="6085689"/>
                </a:lnTo>
                <a:lnTo>
                  <a:pt x="0" y="0"/>
                </a:lnTo>
                <a:close/>
              </a:path>
            </a:pathLst>
          </a:custGeom>
          <a:blipFill>
            <a:blip r:embed="rId10"/>
            <a:stretch>
              <a:fillRect/>
            </a:stretch>
          </a:blipFill>
        </p:spPr>
        <p:txBody>
          <a:bodyPr/>
          <a:lstStyle/>
          <a:p>
            <a:endParaRPr lang="en-US"/>
          </a:p>
        </p:txBody>
      </p:sp>
      <p:sp>
        <p:nvSpPr>
          <p:cNvPr id="7" name="TextBox 7"/>
          <p:cNvSpPr txBox="1"/>
          <p:nvPr/>
        </p:nvSpPr>
        <p:spPr>
          <a:xfrm>
            <a:off x="1028700" y="2422586"/>
            <a:ext cx="13267584" cy="990600"/>
          </a:xfrm>
          <a:prstGeom prst="rect">
            <a:avLst/>
          </a:prstGeom>
        </p:spPr>
        <p:txBody>
          <a:bodyPr lIns="0" tIns="0" rIns="0" bIns="0" rtlCol="0" anchor="t">
            <a:spAutoFit/>
          </a:bodyPr>
          <a:lstStyle/>
          <a:p>
            <a:pPr>
              <a:lnSpc>
                <a:spcPts val="7680"/>
              </a:lnSpc>
            </a:pPr>
            <a:r>
              <a:rPr lang="en-US" sz="6400">
                <a:solidFill>
                  <a:srgbClr val="2B4B82"/>
                </a:solidFill>
                <a:latin typeface="Josefin Sans Bold"/>
              </a:rPr>
              <a:t>Chức năng giới thiệu</a:t>
            </a:r>
          </a:p>
        </p:txBody>
      </p:sp>
      <p:sp>
        <p:nvSpPr>
          <p:cNvPr id="8" name="TextBox 8"/>
          <p:cNvSpPr txBox="1"/>
          <p:nvPr/>
        </p:nvSpPr>
        <p:spPr>
          <a:xfrm>
            <a:off x="1028700" y="3956111"/>
            <a:ext cx="6276929" cy="1590675"/>
          </a:xfrm>
          <a:prstGeom prst="rect">
            <a:avLst/>
          </a:prstGeom>
        </p:spPr>
        <p:txBody>
          <a:bodyPr lIns="0" tIns="0" rIns="0" bIns="0" rtlCol="0" anchor="t">
            <a:spAutoFit/>
          </a:bodyPr>
          <a:lstStyle/>
          <a:p>
            <a:pPr algn="just">
              <a:lnSpc>
                <a:spcPts val="4200"/>
              </a:lnSpc>
            </a:pPr>
            <a:r>
              <a:rPr lang="en-US" sz="3000">
                <a:solidFill>
                  <a:srgbClr val="2B4B82"/>
                </a:solidFill>
                <a:latin typeface="Josefin Sans"/>
              </a:rPr>
              <a:t>Những chức năng chính:</a:t>
            </a:r>
          </a:p>
          <a:p>
            <a:pPr marL="647700" lvl="1" indent="-323850" algn="just">
              <a:lnSpc>
                <a:spcPts val="4200"/>
              </a:lnSpc>
              <a:buFont typeface="Arial"/>
              <a:buChar char="•"/>
            </a:pPr>
            <a:r>
              <a:rPr lang="en-US" sz="3000">
                <a:solidFill>
                  <a:srgbClr val="2B4B82"/>
                </a:solidFill>
                <a:latin typeface="Josefin Sans"/>
              </a:rPr>
              <a:t>Đăng xuất</a:t>
            </a:r>
          </a:p>
          <a:p>
            <a:pPr marL="647700" lvl="1" indent="-323850" algn="just">
              <a:lnSpc>
                <a:spcPts val="4200"/>
              </a:lnSpc>
              <a:buFont typeface="Arial"/>
              <a:buChar char="•"/>
            </a:pPr>
            <a:r>
              <a:rPr lang="en-US" sz="3000">
                <a:solidFill>
                  <a:srgbClr val="2B4B82"/>
                </a:solidFill>
                <a:latin typeface="Josefin Sans"/>
              </a:rPr>
              <a:t>Thay đổi mật khẩu</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94DDDE"/>
        </a:solidFill>
        <a:effectLst/>
      </p:bgPr>
    </p:bg>
    <p:spTree>
      <p:nvGrpSpPr>
        <p:cNvPr id="1" name=""/>
        <p:cNvGrpSpPr/>
        <p:nvPr/>
      </p:nvGrpSpPr>
      <p:grpSpPr>
        <a:xfrm>
          <a:off x="0" y="0"/>
          <a:ext cx="0" cy="0"/>
          <a:chOff x="0" y="0"/>
          <a:chExt cx="0" cy="0"/>
        </a:xfrm>
      </p:grpSpPr>
      <p:sp>
        <p:nvSpPr>
          <p:cNvPr id="2" name="Freeform 2"/>
          <p:cNvSpPr/>
          <p:nvPr/>
        </p:nvSpPr>
        <p:spPr>
          <a:xfrm>
            <a:off x="11497814" y="3086100"/>
            <a:ext cx="5131837" cy="4114800"/>
          </a:xfrm>
          <a:custGeom>
            <a:avLst/>
            <a:gdLst/>
            <a:ahLst/>
            <a:cxnLst/>
            <a:rect l="l" t="t" r="r" b="b"/>
            <a:pathLst>
              <a:path w="5131837" h="4114800">
                <a:moveTo>
                  <a:pt x="0" y="0"/>
                </a:moveTo>
                <a:lnTo>
                  <a:pt x="5131837" y="0"/>
                </a:lnTo>
                <a:lnTo>
                  <a:pt x="513183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1028700" y="1885904"/>
            <a:ext cx="9768230" cy="6458246"/>
            <a:chOff x="0" y="0"/>
            <a:chExt cx="13024306" cy="8610995"/>
          </a:xfrm>
        </p:grpSpPr>
        <p:sp>
          <p:nvSpPr>
            <p:cNvPr id="4" name="TextBox 4"/>
            <p:cNvSpPr txBox="1"/>
            <p:nvPr/>
          </p:nvSpPr>
          <p:spPr>
            <a:xfrm>
              <a:off x="0" y="623570"/>
              <a:ext cx="13024306" cy="1314450"/>
            </a:xfrm>
            <a:prstGeom prst="rect">
              <a:avLst/>
            </a:prstGeom>
          </p:spPr>
          <p:txBody>
            <a:bodyPr lIns="0" tIns="0" rIns="0" bIns="0" rtlCol="0" anchor="t">
              <a:spAutoFit/>
            </a:bodyPr>
            <a:lstStyle/>
            <a:p>
              <a:pPr>
                <a:lnSpc>
                  <a:spcPts val="7680"/>
                </a:lnSpc>
              </a:pPr>
              <a:r>
                <a:rPr lang="en-US" sz="6400">
                  <a:solidFill>
                    <a:srgbClr val="31356E"/>
                  </a:solidFill>
                  <a:latin typeface="Josefin Sans Bold"/>
                </a:rPr>
                <a:t>KẾT LUẬN</a:t>
              </a:r>
            </a:p>
          </p:txBody>
        </p:sp>
        <p:sp>
          <p:nvSpPr>
            <p:cNvPr id="5" name="TextBox 5"/>
            <p:cNvSpPr txBox="1"/>
            <p:nvPr/>
          </p:nvSpPr>
          <p:spPr>
            <a:xfrm>
              <a:off x="0" y="3207145"/>
              <a:ext cx="12478551" cy="5708650"/>
            </a:xfrm>
            <a:prstGeom prst="rect">
              <a:avLst/>
            </a:prstGeom>
          </p:spPr>
          <p:txBody>
            <a:bodyPr lIns="0" tIns="0" rIns="0" bIns="0" rtlCol="0" anchor="t">
              <a:spAutoFit/>
            </a:bodyPr>
            <a:lstStyle/>
            <a:p>
              <a:pPr marL="755651" lvl="1" indent="-377825" algn="just">
                <a:lnSpc>
                  <a:spcPts val="4200"/>
                </a:lnSpc>
                <a:buFont typeface="Arial"/>
                <a:buChar char="•"/>
              </a:pPr>
              <a:r>
                <a:rPr lang="en-US" sz="3500">
                  <a:solidFill>
                    <a:srgbClr val="2B4B82"/>
                  </a:solidFill>
                  <a:latin typeface="Josefin Sans"/>
                </a:rPr>
                <a:t>Áp dụng SQL và giao diện hình thức đã thay đổi cách quản lý đào tạo. </a:t>
              </a:r>
            </a:p>
            <a:p>
              <a:pPr marL="755651" lvl="1" indent="-377825" algn="just">
                <a:lnSpc>
                  <a:spcPts val="4200"/>
                </a:lnSpc>
                <a:buFont typeface="Arial"/>
                <a:buChar char="•"/>
              </a:pPr>
              <a:r>
                <a:rPr lang="en-US" sz="3500">
                  <a:solidFill>
                    <a:srgbClr val="2B4B82"/>
                  </a:solidFill>
                  <a:latin typeface="Josefin Sans"/>
                </a:rPr>
                <a:t>Đem lại tính linh hoạt, hiệu quả và giảm thiểu sai sót. </a:t>
              </a:r>
            </a:p>
            <a:p>
              <a:pPr marL="755651" lvl="1" indent="-377825" algn="just">
                <a:lnSpc>
                  <a:spcPts val="4200"/>
                </a:lnSpc>
                <a:buFont typeface="Arial"/>
                <a:buChar char="•"/>
              </a:pPr>
              <a:r>
                <a:rPr lang="en-US" sz="3500">
                  <a:solidFill>
                    <a:srgbClr val="2B4B82"/>
                  </a:solidFill>
                  <a:latin typeface="Josefin Sans"/>
                </a:rPr>
                <a:t>Sự kết hợp này mở ra triển vọng tương lai, nâng cao chất lượng đào tạo và đóng góp tích cực vào sự phát triển của ngành công nghệ thông tin.</a:t>
              </a: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77608" y="5117657"/>
            <a:ext cx="14432658" cy="1482311"/>
            <a:chOff x="0" y="0"/>
            <a:chExt cx="19243544" cy="1976415"/>
          </a:xfrm>
        </p:grpSpPr>
        <p:sp>
          <p:nvSpPr>
            <p:cNvPr id="3" name="TextBox 3"/>
            <p:cNvSpPr txBox="1"/>
            <p:nvPr/>
          </p:nvSpPr>
          <p:spPr>
            <a:xfrm>
              <a:off x="0" y="23516"/>
              <a:ext cx="19243544" cy="957326"/>
            </a:xfrm>
            <a:prstGeom prst="rect">
              <a:avLst/>
            </a:prstGeom>
          </p:spPr>
          <p:txBody>
            <a:bodyPr lIns="0" tIns="0" rIns="0" bIns="0" rtlCol="0" anchor="t">
              <a:spAutoFit/>
            </a:bodyPr>
            <a:lstStyle/>
            <a:p>
              <a:pPr marL="0" lvl="0" indent="0" algn="l">
                <a:lnSpc>
                  <a:spcPts val="5528"/>
                </a:lnSpc>
                <a:spcBef>
                  <a:spcPct val="0"/>
                </a:spcBef>
              </a:pPr>
              <a:r>
                <a:rPr lang="en-US" sz="4850" spc="-53">
                  <a:solidFill>
                    <a:srgbClr val="2B4B82"/>
                  </a:solidFill>
                  <a:latin typeface="Josefin Sans Bold"/>
                </a:rPr>
                <a:t>CẢM ƠN THẦY VÀ CÁC BẠN ĐÃ LẮNG NGHE!</a:t>
              </a:r>
            </a:p>
          </p:txBody>
        </p:sp>
        <p:sp>
          <p:nvSpPr>
            <p:cNvPr id="4" name="TextBox 4"/>
            <p:cNvSpPr txBox="1"/>
            <p:nvPr/>
          </p:nvSpPr>
          <p:spPr>
            <a:xfrm>
              <a:off x="0" y="1288075"/>
              <a:ext cx="19243544" cy="676275"/>
            </a:xfrm>
            <a:prstGeom prst="rect">
              <a:avLst/>
            </a:prstGeom>
          </p:spPr>
          <p:txBody>
            <a:bodyPr lIns="0" tIns="0" rIns="0" bIns="0" rtlCol="0" anchor="t">
              <a:spAutoFit/>
            </a:bodyPr>
            <a:lstStyle/>
            <a:p>
              <a:pPr marL="0" lvl="0" indent="0" algn="ctr">
                <a:lnSpc>
                  <a:spcPts val="4200"/>
                </a:lnSpc>
                <a:spcBef>
                  <a:spcPct val="0"/>
                </a:spcBef>
              </a:pPr>
              <a:r>
                <a:rPr lang="en-US" sz="3000">
                  <a:solidFill>
                    <a:srgbClr val="2B4B82"/>
                  </a:solidFill>
                  <a:latin typeface="Josefin Sans"/>
                </a:rPr>
                <a:t>Nhóm 2NPD</a:t>
              </a:r>
            </a:p>
          </p:txBody>
        </p:sp>
      </p:grpSp>
      <p:sp>
        <p:nvSpPr>
          <p:cNvPr id="5" name="Freeform 5"/>
          <p:cNvSpPr/>
          <p:nvPr/>
        </p:nvSpPr>
        <p:spPr>
          <a:xfrm>
            <a:off x="5823848" y="-4091045"/>
            <a:ext cx="5357753" cy="5591583"/>
          </a:xfrm>
          <a:custGeom>
            <a:avLst/>
            <a:gdLst/>
            <a:ahLst/>
            <a:cxnLst/>
            <a:rect l="l" t="t" r="r" b="b"/>
            <a:pathLst>
              <a:path w="5357753" h="5591583">
                <a:moveTo>
                  <a:pt x="0" y="0"/>
                </a:moveTo>
                <a:lnTo>
                  <a:pt x="5357753" y="0"/>
                </a:lnTo>
                <a:lnTo>
                  <a:pt x="5357753" y="5591583"/>
                </a:lnTo>
                <a:lnTo>
                  <a:pt x="0" y="55915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flipH="1">
            <a:off x="11381440" y="58755"/>
            <a:ext cx="2076668" cy="1276207"/>
          </a:xfrm>
          <a:custGeom>
            <a:avLst/>
            <a:gdLst/>
            <a:ahLst/>
            <a:cxnLst/>
            <a:rect l="l" t="t" r="r" b="b"/>
            <a:pathLst>
              <a:path w="2076668" h="1276207">
                <a:moveTo>
                  <a:pt x="2076668" y="0"/>
                </a:moveTo>
                <a:lnTo>
                  <a:pt x="0" y="0"/>
                </a:lnTo>
                <a:lnTo>
                  <a:pt x="0" y="1276207"/>
                </a:lnTo>
                <a:lnTo>
                  <a:pt x="2076668" y="1276207"/>
                </a:lnTo>
                <a:lnTo>
                  <a:pt x="207666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Freeform 7"/>
          <p:cNvSpPr/>
          <p:nvPr/>
        </p:nvSpPr>
        <p:spPr>
          <a:xfrm>
            <a:off x="-566643" y="-2772929"/>
            <a:ext cx="4317873" cy="5892879"/>
          </a:xfrm>
          <a:custGeom>
            <a:avLst/>
            <a:gdLst/>
            <a:ahLst/>
            <a:cxnLst/>
            <a:rect l="l" t="t" r="r" b="b"/>
            <a:pathLst>
              <a:path w="4317873" h="5892879">
                <a:moveTo>
                  <a:pt x="0" y="0"/>
                </a:moveTo>
                <a:lnTo>
                  <a:pt x="4317873" y="0"/>
                </a:lnTo>
                <a:lnTo>
                  <a:pt x="4317873" y="5892879"/>
                </a:lnTo>
                <a:lnTo>
                  <a:pt x="0" y="589287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8" name="Freeform 8"/>
          <p:cNvSpPr/>
          <p:nvPr/>
        </p:nvSpPr>
        <p:spPr>
          <a:xfrm>
            <a:off x="14579025" y="-523600"/>
            <a:ext cx="3144039" cy="2440918"/>
          </a:xfrm>
          <a:custGeom>
            <a:avLst/>
            <a:gdLst/>
            <a:ahLst/>
            <a:cxnLst/>
            <a:rect l="l" t="t" r="r" b="b"/>
            <a:pathLst>
              <a:path w="3144039" h="2440918">
                <a:moveTo>
                  <a:pt x="0" y="0"/>
                </a:moveTo>
                <a:lnTo>
                  <a:pt x="3144039" y="0"/>
                </a:lnTo>
                <a:lnTo>
                  <a:pt x="3144039" y="2440918"/>
                </a:lnTo>
                <a:lnTo>
                  <a:pt x="0" y="244091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9" name="Freeform 9"/>
          <p:cNvSpPr/>
          <p:nvPr/>
        </p:nvSpPr>
        <p:spPr>
          <a:xfrm>
            <a:off x="14579025" y="7968281"/>
            <a:ext cx="3486358" cy="4114800"/>
          </a:xfrm>
          <a:custGeom>
            <a:avLst/>
            <a:gdLst/>
            <a:ahLst/>
            <a:cxnLst/>
            <a:rect l="l" t="t" r="r" b="b"/>
            <a:pathLst>
              <a:path w="3486358" h="4114800">
                <a:moveTo>
                  <a:pt x="0" y="0"/>
                </a:moveTo>
                <a:lnTo>
                  <a:pt x="3486357" y="0"/>
                </a:lnTo>
                <a:lnTo>
                  <a:pt x="3486357"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B4B82"/>
        </a:solidFill>
        <a:effectLst/>
      </p:bgPr>
    </p:bg>
    <p:spTree>
      <p:nvGrpSpPr>
        <p:cNvPr id="1" name=""/>
        <p:cNvGrpSpPr/>
        <p:nvPr/>
      </p:nvGrpSpPr>
      <p:grpSpPr>
        <a:xfrm>
          <a:off x="0" y="0"/>
          <a:ext cx="0" cy="0"/>
          <a:chOff x="0" y="0"/>
          <a:chExt cx="0" cy="0"/>
        </a:xfrm>
      </p:grpSpPr>
      <p:sp>
        <p:nvSpPr>
          <p:cNvPr id="2" name="Freeform 2"/>
          <p:cNvSpPr/>
          <p:nvPr/>
        </p:nvSpPr>
        <p:spPr>
          <a:xfrm>
            <a:off x="10476342" y="1951228"/>
            <a:ext cx="6338112" cy="6384545"/>
          </a:xfrm>
          <a:custGeom>
            <a:avLst/>
            <a:gdLst/>
            <a:ahLst/>
            <a:cxnLst/>
            <a:rect l="l" t="t" r="r" b="b"/>
            <a:pathLst>
              <a:path w="6338112" h="6384545">
                <a:moveTo>
                  <a:pt x="0" y="0"/>
                </a:moveTo>
                <a:lnTo>
                  <a:pt x="6338112" y="0"/>
                </a:lnTo>
                <a:lnTo>
                  <a:pt x="6338112" y="6384544"/>
                </a:lnTo>
                <a:lnTo>
                  <a:pt x="0" y="63845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1028700" y="2838450"/>
            <a:ext cx="13585246" cy="4591050"/>
          </a:xfrm>
          <a:prstGeom prst="rect">
            <a:avLst/>
          </a:prstGeom>
        </p:spPr>
        <p:txBody>
          <a:bodyPr lIns="0" tIns="0" rIns="0" bIns="0" rtlCol="0" anchor="t">
            <a:spAutoFit/>
          </a:bodyPr>
          <a:lstStyle/>
          <a:p>
            <a:pPr>
              <a:lnSpc>
                <a:spcPts val="7200"/>
              </a:lnSpc>
            </a:pPr>
            <a:r>
              <a:rPr lang="en-US" sz="6000">
                <a:solidFill>
                  <a:srgbClr val="F7B4A7"/>
                </a:solidFill>
                <a:latin typeface="Josefin Sans Bold"/>
              </a:rPr>
              <a:t>NỘI DUNG</a:t>
            </a:r>
          </a:p>
          <a:p>
            <a:pPr>
              <a:lnSpc>
                <a:spcPts val="7200"/>
              </a:lnSpc>
            </a:pPr>
            <a:endParaRPr lang="en-US" sz="6000">
              <a:solidFill>
                <a:srgbClr val="F7B4A7"/>
              </a:solidFill>
              <a:latin typeface="Josefin Sans Bold"/>
            </a:endParaRPr>
          </a:p>
          <a:p>
            <a:pPr>
              <a:lnSpc>
                <a:spcPts val="7200"/>
              </a:lnSpc>
            </a:pPr>
            <a:r>
              <a:rPr lang="en-US" sz="6000">
                <a:solidFill>
                  <a:srgbClr val="F7B4A7"/>
                </a:solidFill>
                <a:latin typeface="Josefin Sans Bold"/>
              </a:rPr>
              <a:t>1. Tổng quát</a:t>
            </a:r>
          </a:p>
          <a:p>
            <a:pPr>
              <a:lnSpc>
                <a:spcPts val="7200"/>
              </a:lnSpc>
            </a:pPr>
            <a:r>
              <a:rPr lang="en-US" sz="6000">
                <a:solidFill>
                  <a:srgbClr val="F7B4A7"/>
                </a:solidFill>
                <a:latin typeface="Josefin Sans Bold"/>
              </a:rPr>
              <a:t>2. Triển khai Cơ sở dữ liệu</a:t>
            </a:r>
          </a:p>
          <a:p>
            <a:pPr>
              <a:lnSpc>
                <a:spcPts val="7200"/>
              </a:lnSpc>
            </a:pPr>
            <a:r>
              <a:rPr lang="en-US" sz="6000">
                <a:solidFill>
                  <a:srgbClr val="F7B4A7"/>
                </a:solidFill>
                <a:latin typeface="Josefin Sans Bold"/>
              </a:rPr>
              <a:t>3. Thiết kế giao diện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4DDDE"/>
        </a:solidFill>
        <a:effectLst/>
      </p:bgPr>
    </p:bg>
    <p:spTree>
      <p:nvGrpSpPr>
        <p:cNvPr id="1" name=""/>
        <p:cNvGrpSpPr/>
        <p:nvPr/>
      </p:nvGrpSpPr>
      <p:grpSpPr>
        <a:xfrm>
          <a:off x="0" y="0"/>
          <a:ext cx="0" cy="0"/>
          <a:chOff x="0" y="0"/>
          <a:chExt cx="0" cy="0"/>
        </a:xfrm>
      </p:grpSpPr>
      <p:grpSp>
        <p:nvGrpSpPr>
          <p:cNvPr id="2" name="Group 2"/>
          <p:cNvGrpSpPr/>
          <p:nvPr/>
        </p:nvGrpSpPr>
        <p:grpSpPr>
          <a:xfrm>
            <a:off x="1565158" y="4109385"/>
            <a:ext cx="7881588" cy="2453221"/>
            <a:chOff x="0" y="0"/>
            <a:chExt cx="10508783" cy="3270962"/>
          </a:xfrm>
        </p:grpSpPr>
        <p:sp>
          <p:nvSpPr>
            <p:cNvPr id="3" name="TextBox 3"/>
            <p:cNvSpPr txBox="1"/>
            <p:nvPr/>
          </p:nvSpPr>
          <p:spPr>
            <a:xfrm>
              <a:off x="0" y="177588"/>
              <a:ext cx="10508783" cy="1441238"/>
            </a:xfrm>
            <a:prstGeom prst="rect">
              <a:avLst/>
            </a:prstGeom>
          </p:spPr>
          <p:txBody>
            <a:bodyPr lIns="0" tIns="0" rIns="0" bIns="0" rtlCol="0" anchor="t">
              <a:spAutoFit/>
            </a:bodyPr>
            <a:lstStyle/>
            <a:p>
              <a:pPr>
                <a:lnSpc>
                  <a:spcPts val="7519"/>
                </a:lnSpc>
              </a:pPr>
              <a:r>
                <a:rPr lang="en-US" sz="8000" spc="-88">
                  <a:solidFill>
                    <a:srgbClr val="2B4B82"/>
                  </a:solidFill>
                  <a:latin typeface="Josefin Sans Bold"/>
                </a:rPr>
                <a:t>1. TỔNG QUÁT</a:t>
              </a:r>
            </a:p>
          </p:txBody>
        </p:sp>
        <p:sp>
          <p:nvSpPr>
            <p:cNvPr id="4" name="TextBox 4"/>
            <p:cNvSpPr txBox="1"/>
            <p:nvPr/>
          </p:nvSpPr>
          <p:spPr>
            <a:xfrm>
              <a:off x="0" y="2594687"/>
              <a:ext cx="10508783" cy="676275"/>
            </a:xfrm>
            <a:prstGeom prst="rect">
              <a:avLst/>
            </a:prstGeom>
          </p:spPr>
          <p:txBody>
            <a:bodyPr lIns="0" tIns="0" rIns="0" bIns="0" rtlCol="0" anchor="t">
              <a:spAutoFit/>
            </a:bodyPr>
            <a:lstStyle/>
            <a:p>
              <a:pPr>
                <a:lnSpc>
                  <a:spcPts val="4200"/>
                </a:lnSpc>
              </a:pPr>
              <a:endParaRPr/>
            </a:p>
          </p:txBody>
        </p:sp>
      </p:grpSp>
      <p:sp>
        <p:nvSpPr>
          <p:cNvPr id="5" name="Freeform 5"/>
          <p:cNvSpPr/>
          <p:nvPr/>
        </p:nvSpPr>
        <p:spPr>
          <a:xfrm>
            <a:off x="9854137" y="3018272"/>
            <a:ext cx="7411325" cy="4635447"/>
          </a:xfrm>
          <a:custGeom>
            <a:avLst/>
            <a:gdLst/>
            <a:ahLst/>
            <a:cxnLst/>
            <a:rect l="l" t="t" r="r" b="b"/>
            <a:pathLst>
              <a:path w="7411325" h="4635447">
                <a:moveTo>
                  <a:pt x="0" y="0"/>
                </a:moveTo>
                <a:lnTo>
                  <a:pt x="7411325" y="0"/>
                </a:lnTo>
                <a:lnTo>
                  <a:pt x="7411325" y="4635447"/>
                </a:lnTo>
                <a:lnTo>
                  <a:pt x="0" y="46354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8665100" y="8613636"/>
            <a:ext cx="4338720" cy="2713672"/>
          </a:xfrm>
          <a:custGeom>
            <a:avLst/>
            <a:gdLst/>
            <a:ahLst/>
            <a:cxnLst/>
            <a:rect l="l" t="t" r="r" b="b"/>
            <a:pathLst>
              <a:path w="4338720" h="2713672">
                <a:moveTo>
                  <a:pt x="0" y="0"/>
                </a:moveTo>
                <a:lnTo>
                  <a:pt x="4338720" y="0"/>
                </a:lnTo>
                <a:lnTo>
                  <a:pt x="4338720" y="2713671"/>
                </a:lnTo>
                <a:lnTo>
                  <a:pt x="0" y="271367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13976014" y="7483497"/>
            <a:ext cx="3289448" cy="2057400"/>
          </a:xfrm>
          <a:custGeom>
            <a:avLst/>
            <a:gdLst/>
            <a:ahLst/>
            <a:cxnLst/>
            <a:rect l="l" t="t" r="r" b="b"/>
            <a:pathLst>
              <a:path w="3289448" h="2057400">
                <a:moveTo>
                  <a:pt x="0" y="0"/>
                </a:moveTo>
                <a:lnTo>
                  <a:pt x="3289448" y="0"/>
                </a:lnTo>
                <a:lnTo>
                  <a:pt x="3289448"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Freeform 8"/>
          <p:cNvSpPr/>
          <p:nvPr/>
        </p:nvSpPr>
        <p:spPr>
          <a:xfrm>
            <a:off x="13320348" y="712171"/>
            <a:ext cx="3289448" cy="2057400"/>
          </a:xfrm>
          <a:custGeom>
            <a:avLst/>
            <a:gdLst/>
            <a:ahLst/>
            <a:cxnLst/>
            <a:rect l="l" t="t" r="r" b="b"/>
            <a:pathLst>
              <a:path w="3289448" h="2057400">
                <a:moveTo>
                  <a:pt x="0" y="0"/>
                </a:moveTo>
                <a:lnTo>
                  <a:pt x="3289448" y="0"/>
                </a:lnTo>
                <a:lnTo>
                  <a:pt x="3289448"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Freeform 2"/>
          <p:cNvSpPr/>
          <p:nvPr/>
        </p:nvSpPr>
        <p:spPr>
          <a:xfrm>
            <a:off x="1851762" y="1107504"/>
            <a:ext cx="3489749" cy="2861594"/>
          </a:xfrm>
          <a:custGeom>
            <a:avLst/>
            <a:gdLst/>
            <a:ahLst/>
            <a:cxnLst/>
            <a:rect l="l" t="t" r="r" b="b"/>
            <a:pathLst>
              <a:path w="3489749" h="2861594">
                <a:moveTo>
                  <a:pt x="0" y="0"/>
                </a:moveTo>
                <a:lnTo>
                  <a:pt x="3489749" y="0"/>
                </a:lnTo>
                <a:lnTo>
                  <a:pt x="3489749" y="2861593"/>
                </a:lnTo>
                <a:lnTo>
                  <a:pt x="0" y="28615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6944877" y="4129160"/>
            <a:ext cx="10165909" cy="3241613"/>
          </a:xfrm>
          <a:prstGeom prst="rect">
            <a:avLst/>
          </a:prstGeom>
        </p:spPr>
        <p:txBody>
          <a:bodyPr lIns="0" tIns="0" rIns="0" bIns="0" rtlCol="0" anchor="t">
            <a:spAutoFit/>
          </a:bodyPr>
          <a:lstStyle/>
          <a:p>
            <a:pPr marL="667732" lvl="1" indent="-333866" algn="just">
              <a:lnSpc>
                <a:spcPts val="4329"/>
              </a:lnSpc>
              <a:buFont typeface="Arial"/>
              <a:buChar char="•"/>
            </a:pPr>
            <a:r>
              <a:rPr lang="en-US" sz="3092">
                <a:solidFill>
                  <a:srgbClr val="2B4B82"/>
                </a:solidFill>
                <a:latin typeface="Josefin Sans"/>
              </a:rPr>
              <a:t>Trung tâm Tin học đóng vai trò quan trọng trong việc nâng cao kiến thức cá nhân và đóng góp vào sự phát triển xã hội. </a:t>
            </a:r>
          </a:p>
          <a:p>
            <a:pPr marL="667731" lvl="1" indent="-333866" algn="just">
              <a:lnSpc>
                <a:spcPts val="4329"/>
              </a:lnSpc>
              <a:buFont typeface="Arial"/>
              <a:buChar char="•"/>
            </a:pPr>
            <a:r>
              <a:rPr lang="en-US" sz="3092">
                <a:solidFill>
                  <a:srgbClr val="2B4B82"/>
                </a:solidFill>
                <a:latin typeface="Josefin Sans"/>
              </a:rPr>
              <a:t>Đề tài này tập trung vào cách sử dụng cơ sở dữ liệu và giao diện hình thức để tối ưu hóa việc quản lý thông tin đào tạo.</a:t>
            </a:r>
          </a:p>
        </p:txBody>
      </p:sp>
      <p:sp>
        <p:nvSpPr>
          <p:cNvPr id="4" name="TextBox 4"/>
          <p:cNvSpPr txBox="1"/>
          <p:nvPr/>
        </p:nvSpPr>
        <p:spPr>
          <a:xfrm>
            <a:off x="7093391" y="2226724"/>
            <a:ext cx="10165909" cy="899378"/>
          </a:xfrm>
          <a:prstGeom prst="rect">
            <a:avLst/>
          </a:prstGeom>
        </p:spPr>
        <p:txBody>
          <a:bodyPr lIns="0" tIns="0" rIns="0" bIns="0" rtlCol="0" anchor="t">
            <a:spAutoFit/>
          </a:bodyPr>
          <a:lstStyle/>
          <a:p>
            <a:pPr>
              <a:lnSpc>
                <a:spcPts val="7356"/>
              </a:lnSpc>
            </a:pPr>
            <a:r>
              <a:rPr lang="en-US" sz="5254">
                <a:solidFill>
                  <a:srgbClr val="2B4B82"/>
                </a:solidFill>
                <a:latin typeface="Josefin Sans Bold"/>
              </a:rPr>
              <a:t>Giới thiệu</a:t>
            </a:r>
          </a:p>
        </p:txBody>
      </p:sp>
      <p:sp>
        <p:nvSpPr>
          <p:cNvPr id="5" name="Freeform 5"/>
          <p:cNvSpPr/>
          <p:nvPr/>
        </p:nvSpPr>
        <p:spPr>
          <a:xfrm>
            <a:off x="1765324" y="4270893"/>
            <a:ext cx="3662625" cy="5642699"/>
          </a:xfrm>
          <a:custGeom>
            <a:avLst/>
            <a:gdLst/>
            <a:ahLst/>
            <a:cxnLst/>
            <a:rect l="l" t="t" r="r" b="b"/>
            <a:pathLst>
              <a:path w="3662625" h="5642699">
                <a:moveTo>
                  <a:pt x="0" y="0"/>
                </a:moveTo>
                <a:lnTo>
                  <a:pt x="3662625" y="0"/>
                </a:lnTo>
                <a:lnTo>
                  <a:pt x="3662625" y="5642699"/>
                </a:lnTo>
                <a:lnTo>
                  <a:pt x="0" y="564269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extBox 2"/>
          <p:cNvSpPr txBox="1"/>
          <p:nvPr/>
        </p:nvSpPr>
        <p:spPr>
          <a:xfrm>
            <a:off x="6842403" y="2524711"/>
            <a:ext cx="10165909" cy="2159818"/>
          </a:xfrm>
          <a:prstGeom prst="rect">
            <a:avLst/>
          </a:prstGeom>
        </p:spPr>
        <p:txBody>
          <a:bodyPr lIns="0" tIns="0" rIns="0" bIns="0" rtlCol="0" anchor="t">
            <a:spAutoFit/>
          </a:bodyPr>
          <a:lstStyle/>
          <a:p>
            <a:pPr marL="667732" lvl="1" indent="-333866" algn="just">
              <a:lnSpc>
                <a:spcPts val="4329"/>
              </a:lnSpc>
              <a:buFont typeface="Arial"/>
              <a:buChar char="•"/>
            </a:pPr>
            <a:r>
              <a:rPr lang="en-US" sz="3092">
                <a:solidFill>
                  <a:srgbClr val="2B4B82"/>
                </a:solidFill>
                <a:latin typeface="Josefin Sans"/>
              </a:rPr>
              <a:t>Tối ưu hóa việc quản lý thông tin về khóa học, học viên, giảng viên và hoạt động đào tạo.  </a:t>
            </a:r>
          </a:p>
          <a:p>
            <a:pPr marL="667732" lvl="1" indent="-333866" algn="just">
              <a:lnSpc>
                <a:spcPts val="4329"/>
              </a:lnSpc>
              <a:buFont typeface="Arial"/>
              <a:buChar char="•"/>
            </a:pPr>
            <a:r>
              <a:rPr lang="en-US" sz="3092">
                <a:solidFill>
                  <a:srgbClr val="2B4B82"/>
                </a:solidFill>
                <a:latin typeface="Josefin Sans"/>
              </a:rPr>
              <a:t>Nâng cao chất lượng đào tạo và phát triển bền vững ngành Công nghệ thông tin.</a:t>
            </a:r>
          </a:p>
        </p:txBody>
      </p:sp>
      <p:sp>
        <p:nvSpPr>
          <p:cNvPr id="3" name="TextBox 3"/>
          <p:cNvSpPr txBox="1"/>
          <p:nvPr/>
        </p:nvSpPr>
        <p:spPr>
          <a:xfrm>
            <a:off x="7093391" y="1002729"/>
            <a:ext cx="10165909" cy="899378"/>
          </a:xfrm>
          <a:prstGeom prst="rect">
            <a:avLst/>
          </a:prstGeom>
        </p:spPr>
        <p:txBody>
          <a:bodyPr lIns="0" tIns="0" rIns="0" bIns="0" rtlCol="0" anchor="t">
            <a:spAutoFit/>
          </a:bodyPr>
          <a:lstStyle/>
          <a:p>
            <a:pPr>
              <a:lnSpc>
                <a:spcPts val="7356"/>
              </a:lnSpc>
            </a:pPr>
            <a:r>
              <a:rPr lang="en-US" sz="5254">
                <a:solidFill>
                  <a:srgbClr val="2B4B82"/>
                </a:solidFill>
                <a:latin typeface="Josefin Sans Bold"/>
              </a:rPr>
              <a:t>Mục tiêu</a:t>
            </a:r>
          </a:p>
        </p:txBody>
      </p:sp>
      <p:sp>
        <p:nvSpPr>
          <p:cNvPr id="4" name="TextBox 4"/>
          <p:cNvSpPr txBox="1"/>
          <p:nvPr/>
        </p:nvSpPr>
        <p:spPr>
          <a:xfrm>
            <a:off x="6842403" y="6828709"/>
            <a:ext cx="10165909" cy="2159818"/>
          </a:xfrm>
          <a:prstGeom prst="rect">
            <a:avLst/>
          </a:prstGeom>
        </p:spPr>
        <p:txBody>
          <a:bodyPr lIns="0" tIns="0" rIns="0" bIns="0" rtlCol="0" anchor="t">
            <a:spAutoFit/>
          </a:bodyPr>
          <a:lstStyle/>
          <a:p>
            <a:pPr marL="667732" lvl="1" indent="-333866" algn="just">
              <a:lnSpc>
                <a:spcPts val="4329"/>
              </a:lnSpc>
              <a:buFont typeface="Arial"/>
              <a:buChar char="•"/>
            </a:pPr>
            <a:r>
              <a:rPr lang="en-US" sz="3092">
                <a:solidFill>
                  <a:srgbClr val="2B4B82"/>
                </a:solidFill>
                <a:latin typeface="Josefin Sans"/>
              </a:rPr>
              <a:t>Tập trung vào việc nghiên cứu và áp dụng các hệ cơ sở dữ liệu và công cụ quản lý dữ liệu. </a:t>
            </a:r>
          </a:p>
          <a:p>
            <a:pPr marL="667732" lvl="1" indent="-333866" algn="just">
              <a:lnSpc>
                <a:spcPts val="4329"/>
              </a:lnSpc>
              <a:buFont typeface="Arial"/>
              <a:buChar char="•"/>
            </a:pPr>
            <a:r>
              <a:rPr lang="en-US" sz="3092">
                <a:solidFill>
                  <a:srgbClr val="2B4B82"/>
                </a:solidFill>
                <a:latin typeface="Josefin Sans"/>
              </a:rPr>
              <a:t>Sử dụng SQL và giao diện hình thức (Visual Form) để tạo ra sự tương tác dễ dàng và hiệu quả.</a:t>
            </a:r>
          </a:p>
        </p:txBody>
      </p:sp>
      <p:sp>
        <p:nvSpPr>
          <p:cNvPr id="5" name="TextBox 5"/>
          <p:cNvSpPr txBox="1"/>
          <p:nvPr/>
        </p:nvSpPr>
        <p:spPr>
          <a:xfrm>
            <a:off x="7093391" y="5269033"/>
            <a:ext cx="10165909" cy="899378"/>
          </a:xfrm>
          <a:prstGeom prst="rect">
            <a:avLst/>
          </a:prstGeom>
        </p:spPr>
        <p:txBody>
          <a:bodyPr lIns="0" tIns="0" rIns="0" bIns="0" rtlCol="0" anchor="t">
            <a:spAutoFit/>
          </a:bodyPr>
          <a:lstStyle/>
          <a:p>
            <a:pPr>
              <a:lnSpc>
                <a:spcPts val="7356"/>
              </a:lnSpc>
            </a:pPr>
            <a:r>
              <a:rPr lang="en-US" sz="5254">
                <a:solidFill>
                  <a:srgbClr val="2B4B82"/>
                </a:solidFill>
                <a:latin typeface="Josefin Sans Bold"/>
              </a:rPr>
              <a:t>Phạm vi</a:t>
            </a:r>
          </a:p>
        </p:txBody>
      </p:sp>
      <p:sp>
        <p:nvSpPr>
          <p:cNvPr id="6" name="Freeform 6"/>
          <p:cNvSpPr/>
          <p:nvPr/>
        </p:nvSpPr>
        <p:spPr>
          <a:xfrm>
            <a:off x="1851762" y="1107504"/>
            <a:ext cx="3489749" cy="2861594"/>
          </a:xfrm>
          <a:custGeom>
            <a:avLst/>
            <a:gdLst/>
            <a:ahLst/>
            <a:cxnLst/>
            <a:rect l="l" t="t" r="r" b="b"/>
            <a:pathLst>
              <a:path w="3489749" h="2861594">
                <a:moveTo>
                  <a:pt x="0" y="0"/>
                </a:moveTo>
                <a:lnTo>
                  <a:pt x="3489749" y="0"/>
                </a:lnTo>
                <a:lnTo>
                  <a:pt x="3489749" y="2861593"/>
                </a:lnTo>
                <a:lnTo>
                  <a:pt x="0" y="28615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1765324" y="4270893"/>
            <a:ext cx="3662625" cy="5642699"/>
          </a:xfrm>
          <a:custGeom>
            <a:avLst/>
            <a:gdLst/>
            <a:ahLst/>
            <a:cxnLst/>
            <a:rect l="l" t="t" r="r" b="b"/>
            <a:pathLst>
              <a:path w="3662625" h="5642699">
                <a:moveTo>
                  <a:pt x="0" y="0"/>
                </a:moveTo>
                <a:lnTo>
                  <a:pt x="3662625" y="0"/>
                </a:lnTo>
                <a:lnTo>
                  <a:pt x="3662625" y="5642699"/>
                </a:lnTo>
                <a:lnTo>
                  <a:pt x="0" y="564269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extBox 2"/>
          <p:cNvSpPr txBox="1"/>
          <p:nvPr/>
        </p:nvSpPr>
        <p:spPr>
          <a:xfrm>
            <a:off x="7093391" y="3502943"/>
            <a:ext cx="10165909" cy="5417368"/>
          </a:xfrm>
          <a:prstGeom prst="rect">
            <a:avLst/>
          </a:prstGeom>
        </p:spPr>
        <p:txBody>
          <a:bodyPr lIns="0" tIns="0" rIns="0" bIns="0" rtlCol="0" anchor="t">
            <a:spAutoFit/>
          </a:bodyPr>
          <a:lstStyle/>
          <a:p>
            <a:pPr algn="just">
              <a:lnSpc>
                <a:spcPts val="4329"/>
              </a:lnSpc>
            </a:pPr>
            <a:r>
              <a:rPr lang="en-US" sz="3092">
                <a:solidFill>
                  <a:srgbClr val="2B4B82"/>
                </a:solidFill>
                <a:latin typeface="Josefin Sans Bold"/>
              </a:rPr>
              <a:t>a. Tích hợp dữ liệu: </a:t>
            </a:r>
            <a:r>
              <a:rPr lang="en-US" sz="3092">
                <a:solidFill>
                  <a:srgbClr val="2B4B82"/>
                </a:solidFill>
                <a:latin typeface="Josefin Sans"/>
              </a:rPr>
              <a:t>Hệ cơ sở dữ liệu tổng hợp thông tin từ nhiều khía cạnh.</a:t>
            </a:r>
          </a:p>
          <a:p>
            <a:pPr algn="just">
              <a:lnSpc>
                <a:spcPts val="4329"/>
              </a:lnSpc>
            </a:pPr>
            <a:r>
              <a:rPr lang="en-US" sz="3092">
                <a:solidFill>
                  <a:srgbClr val="2B4B82"/>
                </a:solidFill>
                <a:latin typeface="Josefin Sans Bold"/>
              </a:rPr>
              <a:t>b. Tính nhất quán:</a:t>
            </a:r>
            <a:r>
              <a:rPr lang="en-US" sz="3092">
                <a:solidFill>
                  <a:srgbClr val="2B4B82"/>
                </a:solidFill>
                <a:latin typeface="Josefin Sans"/>
              </a:rPr>
              <a:t> Dữ liệu không bị trùng lặp hoặc mâu thuẫn, duy trì chất lượng.</a:t>
            </a:r>
          </a:p>
          <a:p>
            <a:pPr algn="just">
              <a:lnSpc>
                <a:spcPts val="4329"/>
              </a:lnSpc>
            </a:pPr>
            <a:r>
              <a:rPr lang="en-US" sz="3092">
                <a:solidFill>
                  <a:srgbClr val="2B4B82"/>
                </a:solidFill>
                <a:latin typeface="Josefin Sans Bold"/>
              </a:rPr>
              <a:t>c. Hiệu suất: </a:t>
            </a:r>
            <a:r>
              <a:rPr lang="en-US" sz="3092">
                <a:solidFill>
                  <a:srgbClr val="2B4B82"/>
                </a:solidFill>
                <a:latin typeface="Josefin Sans"/>
              </a:rPr>
              <a:t>Thời gian truy vấn được giữ ở mức thấp để đảm bảo hiệu quả.</a:t>
            </a:r>
          </a:p>
          <a:p>
            <a:pPr algn="just">
              <a:lnSpc>
                <a:spcPts val="4329"/>
              </a:lnSpc>
            </a:pPr>
            <a:r>
              <a:rPr lang="en-US" sz="3092">
                <a:solidFill>
                  <a:srgbClr val="2B4B82"/>
                </a:solidFill>
                <a:latin typeface="Josefin Sans Bold"/>
              </a:rPr>
              <a:t>d. Bảo mật: </a:t>
            </a:r>
            <a:r>
              <a:rPr lang="en-US" sz="3092">
                <a:solidFill>
                  <a:srgbClr val="2B4B82"/>
                </a:solidFill>
                <a:latin typeface="Josefin Sans"/>
              </a:rPr>
              <a:t>Dữ liệu an toàn với biện pháp như xác thực người dùng và quản lý quyền truy cập.</a:t>
            </a:r>
          </a:p>
          <a:p>
            <a:pPr algn="just">
              <a:lnSpc>
                <a:spcPts val="4329"/>
              </a:lnSpc>
            </a:pPr>
            <a:r>
              <a:rPr lang="en-US" sz="3092">
                <a:solidFill>
                  <a:srgbClr val="2B4B82"/>
                </a:solidFill>
                <a:latin typeface="Josefin Sans Bold"/>
              </a:rPr>
              <a:t>e. Mở rộng:</a:t>
            </a:r>
            <a:r>
              <a:rPr lang="en-US" sz="3092">
                <a:solidFill>
                  <a:srgbClr val="2B4B82"/>
                </a:solidFill>
                <a:latin typeface="Josefin Sans"/>
              </a:rPr>
              <a:t> Hệ cơ sở dữ liệu mở rộng linh hoạt, đáp ứng tăng trưởng dữ liệu và yêu cầu quản lý.</a:t>
            </a:r>
          </a:p>
        </p:txBody>
      </p:sp>
      <p:sp>
        <p:nvSpPr>
          <p:cNvPr id="3" name="TextBox 3"/>
          <p:cNvSpPr txBox="1"/>
          <p:nvPr/>
        </p:nvSpPr>
        <p:spPr>
          <a:xfrm>
            <a:off x="7093391" y="1069404"/>
            <a:ext cx="10165909" cy="1827459"/>
          </a:xfrm>
          <a:prstGeom prst="rect">
            <a:avLst/>
          </a:prstGeom>
        </p:spPr>
        <p:txBody>
          <a:bodyPr lIns="0" tIns="0" rIns="0" bIns="0" rtlCol="0" anchor="t">
            <a:spAutoFit/>
          </a:bodyPr>
          <a:lstStyle/>
          <a:p>
            <a:pPr>
              <a:lnSpc>
                <a:spcPts val="7356"/>
              </a:lnSpc>
            </a:pPr>
            <a:r>
              <a:rPr lang="en-US" sz="5254">
                <a:solidFill>
                  <a:srgbClr val="2B4B82"/>
                </a:solidFill>
                <a:latin typeface="Josefin Sans Bold"/>
              </a:rPr>
              <a:t>Hệ cơ sở dữ liệu cho quản lý đào tạo</a:t>
            </a:r>
          </a:p>
        </p:txBody>
      </p:sp>
      <p:sp>
        <p:nvSpPr>
          <p:cNvPr id="4" name="Freeform 4"/>
          <p:cNvSpPr/>
          <p:nvPr/>
        </p:nvSpPr>
        <p:spPr>
          <a:xfrm>
            <a:off x="1851762" y="1107504"/>
            <a:ext cx="3489749" cy="2861594"/>
          </a:xfrm>
          <a:custGeom>
            <a:avLst/>
            <a:gdLst/>
            <a:ahLst/>
            <a:cxnLst/>
            <a:rect l="l" t="t" r="r" b="b"/>
            <a:pathLst>
              <a:path w="3489749" h="2861594">
                <a:moveTo>
                  <a:pt x="0" y="0"/>
                </a:moveTo>
                <a:lnTo>
                  <a:pt x="3489749" y="0"/>
                </a:lnTo>
                <a:lnTo>
                  <a:pt x="3489749" y="2861593"/>
                </a:lnTo>
                <a:lnTo>
                  <a:pt x="0" y="28615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1765324" y="4270893"/>
            <a:ext cx="3662625" cy="5642699"/>
          </a:xfrm>
          <a:custGeom>
            <a:avLst/>
            <a:gdLst/>
            <a:ahLst/>
            <a:cxnLst/>
            <a:rect l="l" t="t" r="r" b="b"/>
            <a:pathLst>
              <a:path w="3662625" h="5642699">
                <a:moveTo>
                  <a:pt x="0" y="0"/>
                </a:moveTo>
                <a:lnTo>
                  <a:pt x="3662625" y="0"/>
                </a:lnTo>
                <a:lnTo>
                  <a:pt x="3662625" y="5642699"/>
                </a:lnTo>
                <a:lnTo>
                  <a:pt x="0" y="564269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4DDDE"/>
        </a:solidFill>
        <a:effectLst/>
      </p:bgPr>
    </p:bg>
    <p:spTree>
      <p:nvGrpSpPr>
        <p:cNvPr id="1" name=""/>
        <p:cNvGrpSpPr/>
        <p:nvPr/>
      </p:nvGrpSpPr>
      <p:grpSpPr>
        <a:xfrm>
          <a:off x="0" y="0"/>
          <a:ext cx="0" cy="0"/>
          <a:chOff x="0" y="0"/>
          <a:chExt cx="0" cy="0"/>
        </a:xfrm>
      </p:grpSpPr>
      <p:grpSp>
        <p:nvGrpSpPr>
          <p:cNvPr id="2" name="Group 2"/>
          <p:cNvGrpSpPr/>
          <p:nvPr/>
        </p:nvGrpSpPr>
        <p:grpSpPr>
          <a:xfrm>
            <a:off x="1565158" y="3580571"/>
            <a:ext cx="8288979" cy="3934041"/>
            <a:chOff x="0" y="0"/>
            <a:chExt cx="11051972" cy="5245388"/>
          </a:xfrm>
        </p:grpSpPr>
        <p:sp>
          <p:nvSpPr>
            <p:cNvPr id="3" name="TextBox 3"/>
            <p:cNvSpPr txBox="1"/>
            <p:nvPr/>
          </p:nvSpPr>
          <p:spPr>
            <a:xfrm>
              <a:off x="0" y="-222462"/>
              <a:ext cx="11051972" cy="3815714"/>
            </a:xfrm>
            <a:prstGeom prst="rect">
              <a:avLst/>
            </a:prstGeom>
          </p:spPr>
          <p:txBody>
            <a:bodyPr lIns="0" tIns="0" rIns="0" bIns="0" rtlCol="0" anchor="t">
              <a:spAutoFit/>
            </a:bodyPr>
            <a:lstStyle/>
            <a:p>
              <a:pPr>
                <a:lnSpc>
                  <a:spcPts val="11760"/>
                </a:lnSpc>
              </a:pPr>
              <a:r>
                <a:rPr lang="en-US" sz="8000" spc="-88">
                  <a:solidFill>
                    <a:srgbClr val="2B4B82"/>
                  </a:solidFill>
                  <a:latin typeface="Josefin Sans Bold"/>
                </a:rPr>
                <a:t>2. TRIỂN KHAI</a:t>
              </a:r>
            </a:p>
            <a:p>
              <a:pPr>
                <a:lnSpc>
                  <a:spcPts val="11760"/>
                </a:lnSpc>
              </a:pPr>
              <a:r>
                <a:rPr lang="en-US" sz="8000" spc="-88">
                  <a:solidFill>
                    <a:srgbClr val="2B4B82"/>
                  </a:solidFill>
                  <a:latin typeface="Josefin Sans Bold"/>
                </a:rPr>
                <a:t>CƠ SỞ DỮ LIỆU</a:t>
              </a:r>
            </a:p>
          </p:txBody>
        </p:sp>
        <p:sp>
          <p:nvSpPr>
            <p:cNvPr id="4" name="TextBox 4"/>
            <p:cNvSpPr txBox="1"/>
            <p:nvPr/>
          </p:nvSpPr>
          <p:spPr>
            <a:xfrm>
              <a:off x="0" y="4569113"/>
              <a:ext cx="11051972" cy="676275"/>
            </a:xfrm>
            <a:prstGeom prst="rect">
              <a:avLst/>
            </a:prstGeom>
          </p:spPr>
          <p:txBody>
            <a:bodyPr lIns="0" tIns="0" rIns="0" bIns="0" rtlCol="0" anchor="t">
              <a:spAutoFit/>
            </a:bodyPr>
            <a:lstStyle/>
            <a:p>
              <a:pPr>
                <a:lnSpc>
                  <a:spcPts val="4200"/>
                </a:lnSpc>
              </a:pPr>
              <a:endParaRPr/>
            </a:p>
          </p:txBody>
        </p:sp>
      </p:grpSp>
      <p:sp>
        <p:nvSpPr>
          <p:cNvPr id="5" name="Freeform 5"/>
          <p:cNvSpPr/>
          <p:nvPr/>
        </p:nvSpPr>
        <p:spPr>
          <a:xfrm>
            <a:off x="9854137" y="3018272"/>
            <a:ext cx="7411325" cy="4635447"/>
          </a:xfrm>
          <a:custGeom>
            <a:avLst/>
            <a:gdLst/>
            <a:ahLst/>
            <a:cxnLst/>
            <a:rect l="l" t="t" r="r" b="b"/>
            <a:pathLst>
              <a:path w="7411325" h="4635447">
                <a:moveTo>
                  <a:pt x="0" y="0"/>
                </a:moveTo>
                <a:lnTo>
                  <a:pt x="7411325" y="0"/>
                </a:lnTo>
                <a:lnTo>
                  <a:pt x="7411325" y="4635447"/>
                </a:lnTo>
                <a:lnTo>
                  <a:pt x="0" y="46354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8665100" y="8613636"/>
            <a:ext cx="4338720" cy="2713672"/>
          </a:xfrm>
          <a:custGeom>
            <a:avLst/>
            <a:gdLst/>
            <a:ahLst/>
            <a:cxnLst/>
            <a:rect l="l" t="t" r="r" b="b"/>
            <a:pathLst>
              <a:path w="4338720" h="2713672">
                <a:moveTo>
                  <a:pt x="0" y="0"/>
                </a:moveTo>
                <a:lnTo>
                  <a:pt x="4338720" y="0"/>
                </a:lnTo>
                <a:lnTo>
                  <a:pt x="4338720" y="2713671"/>
                </a:lnTo>
                <a:lnTo>
                  <a:pt x="0" y="271367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13976014" y="7483497"/>
            <a:ext cx="3289448" cy="2057400"/>
          </a:xfrm>
          <a:custGeom>
            <a:avLst/>
            <a:gdLst/>
            <a:ahLst/>
            <a:cxnLst/>
            <a:rect l="l" t="t" r="r" b="b"/>
            <a:pathLst>
              <a:path w="3289448" h="2057400">
                <a:moveTo>
                  <a:pt x="0" y="0"/>
                </a:moveTo>
                <a:lnTo>
                  <a:pt x="3289448" y="0"/>
                </a:lnTo>
                <a:lnTo>
                  <a:pt x="3289448"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Freeform 8"/>
          <p:cNvSpPr/>
          <p:nvPr/>
        </p:nvSpPr>
        <p:spPr>
          <a:xfrm>
            <a:off x="13320348" y="712171"/>
            <a:ext cx="3289448" cy="2057400"/>
          </a:xfrm>
          <a:custGeom>
            <a:avLst/>
            <a:gdLst/>
            <a:ahLst/>
            <a:cxnLst/>
            <a:rect l="l" t="t" r="r" b="b"/>
            <a:pathLst>
              <a:path w="3289448" h="2057400">
                <a:moveTo>
                  <a:pt x="0" y="0"/>
                </a:moveTo>
                <a:lnTo>
                  <a:pt x="3289448" y="0"/>
                </a:lnTo>
                <a:lnTo>
                  <a:pt x="3289448"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B4B82"/>
        </a:solidFill>
        <a:effectLst/>
      </p:bgPr>
    </p:bg>
    <p:spTree>
      <p:nvGrpSpPr>
        <p:cNvPr id="1" name=""/>
        <p:cNvGrpSpPr/>
        <p:nvPr/>
      </p:nvGrpSpPr>
      <p:grpSpPr>
        <a:xfrm>
          <a:off x="0" y="0"/>
          <a:ext cx="0" cy="0"/>
          <a:chOff x="0" y="0"/>
          <a:chExt cx="0" cy="0"/>
        </a:xfrm>
      </p:grpSpPr>
      <p:sp>
        <p:nvSpPr>
          <p:cNvPr id="2" name="TextBox 2"/>
          <p:cNvSpPr txBox="1"/>
          <p:nvPr/>
        </p:nvSpPr>
        <p:spPr>
          <a:xfrm>
            <a:off x="737096" y="1369347"/>
            <a:ext cx="7529933" cy="990600"/>
          </a:xfrm>
          <a:prstGeom prst="rect">
            <a:avLst/>
          </a:prstGeom>
        </p:spPr>
        <p:txBody>
          <a:bodyPr lIns="0" tIns="0" rIns="0" bIns="0" rtlCol="0" anchor="t">
            <a:spAutoFit/>
          </a:bodyPr>
          <a:lstStyle/>
          <a:p>
            <a:pPr>
              <a:lnSpc>
                <a:spcPts val="7680"/>
              </a:lnSpc>
            </a:pPr>
            <a:r>
              <a:rPr lang="en-US" sz="6400">
                <a:solidFill>
                  <a:srgbClr val="94DDDE"/>
                </a:solidFill>
                <a:latin typeface="Josefin Sans Bold"/>
              </a:rPr>
              <a:t>Mô tả các thực thể</a:t>
            </a:r>
          </a:p>
        </p:txBody>
      </p:sp>
      <p:sp>
        <p:nvSpPr>
          <p:cNvPr id="3" name="TextBox 3"/>
          <p:cNvSpPr txBox="1"/>
          <p:nvPr/>
        </p:nvSpPr>
        <p:spPr>
          <a:xfrm>
            <a:off x="737096" y="2571496"/>
            <a:ext cx="5297911" cy="1053084"/>
          </a:xfrm>
          <a:prstGeom prst="rect">
            <a:avLst/>
          </a:prstGeom>
        </p:spPr>
        <p:txBody>
          <a:bodyPr lIns="0" tIns="0" rIns="0" bIns="0" rtlCol="0" anchor="t">
            <a:spAutoFit/>
          </a:bodyPr>
          <a:lstStyle/>
          <a:p>
            <a:pPr>
              <a:lnSpc>
                <a:spcPts val="4262"/>
              </a:lnSpc>
            </a:pPr>
            <a:r>
              <a:rPr lang="en-US" sz="2899" spc="579">
                <a:solidFill>
                  <a:srgbClr val="94DDDE"/>
                </a:solidFill>
                <a:latin typeface="Josefin Sans"/>
              </a:rPr>
              <a:t>TỔNG HỢP DỮ LIỆU, ĐẢM BẢO HIỆU SUẤT </a:t>
            </a:r>
          </a:p>
        </p:txBody>
      </p:sp>
      <p:grpSp>
        <p:nvGrpSpPr>
          <p:cNvPr id="4" name="Group 4"/>
          <p:cNvGrpSpPr/>
          <p:nvPr/>
        </p:nvGrpSpPr>
        <p:grpSpPr>
          <a:xfrm>
            <a:off x="9144000" y="1857476"/>
            <a:ext cx="7714897" cy="1713132"/>
            <a:chOff x="0" y="0"/>
            <a:chExt cx="10286529" cy="2284176"/>
          </a:xfrm>
        </p:grpSpPr>
        <p:sp>
          <p:nvSpPr>
            <p:cNvPr id="5" name="TextBox 5"/>
            <p:cNvSpPr txBox="1"/>
            <p:nvPr/>
          </p:nvSpPr>
          <p:spPr>
            <a:xfrm>
              <a:off x="0" y="-66675"/>
              <a:ext cx="10286529" cy="676275"/>
            </a:xfrm>
            <a:prstGeom prst="rect">
              <a:avLst/>
            </a:prstGeom>
          </p:spPr>
          <p:txBody>
            <a:bodyPr lIns="0" tIns="0" rIns="0" bIns="0" rtlCol="0" anchor="t">
              <a:spAutoFit/>
            </a:bodyPr>
            <a:lstStyle/>
            <a:p>
              <a:pPr>
                <a:lnSpc>
                  <a:spcPts val="4200"/>
                </a:lnSpc>
              </a:pPr>
              <a:r>
                <a:rPr lang="en-US" sz="3000">
                  <a:solidFill>
                    <a:srgbClr val="94DDDE"/>
                  </a:solidFill>
                  <a:latin typeface="Josefin Sans Bold"/>
                </a:rPr>
                <a:t>a. Tài khoản</a:t>
              </a:r>
            </a:p>
          </p:txBody>
        </p:sp>
        <p:sp>
          <p:nvSpPr>
            <p:cNvPr id="6" name="TextBox 6"/>
            <p:cNvSpPr txBox="1"/>
            <p:nvPr/>
          </p:nvSpPr>
          <p:spPr>
            <a:xfrm>
              <a:off x="0" y="917021"/>
              <a:ext cx="10286529" cy="138747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FEFEFE"/>
                  </a:solidFill>
                  <a:latin typeface="Josefin Sans"/>
                </a:rPr>
                <a:t>Đại diện cho tài khoản người dùng trong hệ thống. </a:t>
              </a:r>
            </a:p>
          </p:txBody>
        </p:sp>
      </p:grpSp>
      <p:grpSp>
        <p:nvGrpSpPr>
          <p:cNvPr id="7" name="Group 7"/>
          <p:cNvGrpSpPr/>
          <p:nvPr/>
        </p:nvGrpSpPr>
        <p:grpSpPr>
          <a:xfrm>
            <a:off x="9144000" y="4372792"/>
            <a:ext cx="7714897" cy="1708052"/>
            <a:chOff x="0" y="0"/>
            <a:chExt cx="10286529" cy="2277403"/>
          </a:xfrm>
        </p:grpSpPr>
        <p:sp>
          <p:nvSpPr>
            <p:cNvPr id="8" name="TextBox 8"/>
            <p:cNvSpPr txBox="1"/>
            <p:nvPr/>
          </p:nvSpPr>
          <p:spPr>
            <a:xfrm>
              <a:off x="0" y="-66675"/>
              <a:ext cx="10286529" cy="676275"/>
            </a:xfrm>
            <a:prstGeom prst="rect">
              <a:avLst/>
            </a:prstGeom>
          </p:spPr>
          <p:txBody>
            <a:bodyPr lIns="0" tIns="0" rIns="0" bIns="0" rtlCol="0" anchor="t">
              <a:spAutoFit/>
            </a:bodyPr>
            <a:lstStyle/>
            <a:p>
              <a:pPr>
                <a:lnSpc>
                  <a:spcPts val="4200"/>
                </a:lnSpc>
              </a:pPr>
              <a:r>
                <a:rPr lang="en-US" sz="3000">
                  <a:solidFill>
                    <a:srgbClr val="94DDDE"/>
                  </a:solidFill>
                  <a:latin typeface="Josefin Sans Bold"/>
                </a:rPr>
                <a:t>b. Khoá học</a:t>
              </a:r>
            </a:p>
          </p:txBody>
        </p:sp>
        <p:sp>
          <p:nvSpPr>
            <p:cNvPr id="9" name="TextBox 9"/>
            <p:cNvSpPr txBox="1"/>
            <p:nvPr/>
          </p:nvSpPr>
          <p:spPr>
            <a:xfrm>
              <a:off x="0" y="920408"/>
              <a:ext cx="10286529" cy="138747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FEFEFE"/>
                  </a:solidFill>
                  <a:latin typeface="Josefin Sans"/>
                </a:rPr>
                <a:t>Đại diện cho các khóa học được tổ chức bởi trung tâm. </a:t>
              </a:r>
            </a:p>
          </p:txBody>
        </p:sp>
      </p:grpSp>
      <p:sp>
        <p:nvSpPr>
          <p:cNvPr id="10" name="TextBox 10"/>
          <p:cNvSpPr txBox="1"/>
          <p:nvPr/>
        </p:nvSpPr>
        <p:spPr>
          <a:xfrm>
            <a:off x="9144000" y="7372249"/>
            <a:ext cx="7714897" cy="105727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FEFEFE"/>
                </a:solidFill>
                <a:latin typeface="Josefin Sans"/>
              </a:rPr>
              <a:t>Đại diện cho các lớp học cụ thể của mỗi khóa học. </a:t>
            </a:r>
          </a:p>
        </p:txBody>
      </p:sp>
      <p:sp>
        <p:nvSpPr>
          <p:cNvPr id="11" name="TextBox 11"/>
          <p:cNvSpPr txBox="1"/>
          <p:nvPr/>
        </p:nvSpPr>
        <p:spPr>
          <a:xfrm>
            <a:off x="9144000" y="6648349"/>
            <a:ext cx="7714897" cy="523875"/>
          </a:xfrm>
          <a:prstGeom prst="rect">
            <a:avLst/>
          </a:prstGeom>
        </p:spPr>
        <p:txBody>
          <a:bodyPr lIns="0" tIns="0" rIns="0" bIns="0" rtlCol="0" anchor="t">
            <a:spAutoFit/>
          </a:bodyPr>
          <a:lstStyle/>
          <a:p>
            <a:pPr>
              <a:lnSpc>
                <a:spcPts val="4200"/>
              </a:lnSpc>
            </a:pPr>
            <a:r>
              <a:rPr lang="en-US" sz="3000">
                <a:solidFill>
                  <a:srgbClr val="94DDDE"/>
                </a:solidFill>
                <a:latin typeface="Josefin Sans Bold"/>
              </a:rPr>
              <a:t>c. Lớp học</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1352</Words>
  <Application>Microsoft Office PowerPoint</Application>
  <PresentationFormat>Custom</PresentationFormat>
  <Paragraphs>401</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Josefin Sans</vt:lpstr>
      <vt:lpstr>Calibri</vt:lpstr>
      <vt:lpstr>Arial</vt:lpstr>
      <vt:lpstr>Josefin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QUẢN LÝ</dc:title>
  <cp:lastModifiedBy>DANG VAN PHUONG</cp:lastModifiedBy>
  <cp:revision>1</cp:revision>
  <dcterms:created xsi:type="dcterms:W3CDTF">2006-08-16T00:00:00Z</dcterms:created>
  <dcterms:modified xsi:type="dcterms:W3CDTF">2023-08-17T08:30:17Z</dcterms:modified>
  <dc:identifier>DAFrlkgXthc</dc:identifier>
</cp:coreProperties>
</file>

<file path=docProps/thumbnail.jpeg>
</file>